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182" r:id="rId7"/>
    <p:sldMasterId id="2147483988" r:id="rId8"/>
    <p:sldMasterId id="2147484206" r:id="rId9"/>
  </p:sldMasterIdLst>
  <p:notesMasterIdLst>
    <p:notesMasterId r:id="rId24"/>
  </p:notesMasterIdLst>
  <p:handoutMasterIdLst>
    <p:handoutMasterId r:id="rId25"/>
  </p:handoutMasterIdLst>
  <p:sldIdLst>
    <p:sldId id="2147375265" r:id="rId10"/>
    <p:sldId id="2147375181" r:id="rId11"/>
    <p:sldId id="2147481714" r:id="rId12"/>
    <p:sldId id="2147375373" r:id="rId13"/>
    <p:sldId id="2147481715" r:id="rId14"/>
    <p:sldId id="2147375379" r:id="rId15"/>
    <p:sldId id="2147481716" r:id="rId16"/>
    <p:sldId id="2147375055" r:id="rId17"/>
    <p:sldId id="2147481717" r:id="rId18"/>
    <p:sldId id="2147481718" r:id="rId19"/>
    <p:sldId id="2147375186" r:id="rId20"/>
    <p:sldId id="2147375391" r:id="rId21"/>
    <p:sldId id="2147375367" r:id="rId22"/>
    <p:sldId id="2147375369" r:id="rId23"/>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A148"/>
    <a:srgbClr val="42BE65"/>
    <a:srgbClr val="F456F4"/>
    <a:srgbClr val="D2A106"/>
    <a:srgbClr val="F1C21B"/>
    <a:srgbClr val="83B2FF"/>
    <a:srgbClr val="B2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80941"/>
  </p:normalViewPr>
  <p:slideViewPr>
    <p:cSldViewPr snapToObjects="1">
      <p:cViewPr varScale="1">
        <p:scale>
          <a:sx n="70" d="100"/>
          <a:sy n="70" d="100"/>
        </p:scale>
        <p:origin x="2064" y="200"/>
      </p:cViewPr>
      <p:guideLst>
        <p:guide orient="horz" pos="2592"/>
        <p:guide pos="4608"/>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Objects="1">
      <p:cViewPr varScale="1">
        <p:scale>
          <a:sx n="124" d="100"/>
          <a:sy n="124" d="100"/>
        </p:scale>
        <p:origin x="33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2439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48083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2021 IBV AI Ethics in Action survey final (Overall n=1200) Q12B.1 (Average of (1), (3), (4) &amp; (5) vs (2))</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2021 IBV AI Ethics in Action survey final (Overall n=1200) Q12B.2 (All options except (14) to (18) combined.)</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2021 IBV AI Ethics in Action survey final (Overall n=1200) Q2.1.4 (Options (3), (4) and (5) combined.)</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Impact on hybrid cloud pulse final (Overall n=414) Q5.4 (Options (4) and (5) combined.)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2021 IBV AI Ethics in Action survey final (Overall n=1200) Q9B (Response considered – (5), Maximum amongst 9B.1 to 9B.7)</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46560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028117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2024 IBV CEO study (Overall n=2440) E25.1 (Ratio of options (4,5) and (1,2).)</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Chief Data Officer study (Overall n=3000) D16.5, 16.6 and 16.8 (Responses considered – (4) &amp; (5), </a:t>
            </a:r>
            <a:r>
              <a:rPr lang="en-IN" b="0" i="0" dirty="0">
                <a:solidFill>
                  <a:srgbClr val="000000"/>
                </a:solidFill>
                <a:effectLst/>
                <a:latin typeface="Calibri" panose="020F0502020204030204" pitchFamily="34" charset="0"/>
              </a:rPr>
              <a:t>Average of D16.5, 16.6 &amp; 16.8, </a:t>
            </a:r>
            <a:r>
              <a:rPr lang="en-US" b="0" i="0" dirty="0">
                <a:solidFill>
                  <a:srgbClr val="000000"/>
                </a:solidFill>
                <a:effectLst/>
                <a:latin typeface="Calibri" panose="020F0502020204030204" pitchFamily="34" charset="0"/>
              </a:rPr>
              <a:t>BF cut by Data value creators and then by Industry</a:t>
            </a:r>
            <a:r>
              <a:rPr lang="en-IN" b="0" i="0" dirty="0">
                <a:solidFill>
                  <a:srgbClr val="000000"/>
                </a:solidFill>
                <a:effectLst/>
                <a:latin typeface="Calibri" panose="020F0502020204030204" pitchFamily="34" charset="0"/>
              </a:rPr>
              <a:t>)</a:t>
            </a:r>
            <a:endParaRPr lang="en-US" sz="1600" i="0" kern="100" dirty="0">
              <a:effectLst/>
              <a:latin typeface="IBM Plex Sans" panose="020B050305020300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242065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644792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0" indent="0">
              <a:buFont typeface="+mj-lt"/>
              <a:buNone/>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Source:</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integrity and compliance pulse (Overall n=200) Q5.4 (Options (3) and (4) combined.)</a:t>
            </a:r>
          </a:p>
          <a:p>
            <a:pPr marL="5207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2023 IBV Gen AI integrity and compliance pulse (Overall n=200) Q1.2 (Options (3) and (4) combined.)</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2024 IBV Gen AI Foundation models Survey 2 (Overall n=300) WFQ5.6 (Options (3) and (4) combined.)</a:t>
            </a:r>
          </a:p>
          <a:p>
            <a:pPr marL="520700" lvl="0" indent="-342900">
              <a:buFont typeface="+mj-lt"/>
              <a:buAutoNum type="arabicPeriod"/>
            </a:pPr>
            <a:r>
              <a:rPr lang="en-US" sz="1600" i="0" kern="100" dirty="0">
                <a:effectLst/>
                <a:latin typeface="IBM Plex Sans" panose="020B0503050203000203" pitchFamily="34" charset="0"/>
                <a:ea typeface="Calibri" panose="020F0502020204030204" pitchFamily="34" charset="0"/>
                <a:cs typeface="Times New Roman" panose="02020603050405020304" pitchFamily="18" charset="0"/>
              </a:rPr>
              <a:t>2024 IBV CEO study pulse (Overall n=564) </a:t>
            </a:r>
            <a:r>
              <a:rPr lang="en-IN" sz="1800" b="0" i="0" u="none" strike="noStrike" dirty="0">
                <a:solidFill>
                  <a:srgbClr val="000000"/>
                </a:solidFill>
                <a:effectLst/>
                <a:latin typeface="Calibri" panose="020F0502020204030204" pitchFamily="34" charset="0"/>
              </a:rPr>
              <a:t>EP17, EP14 (response 4), EP 14 (response 2)</a:t>
            </a:r>
            <a:r>
              <a:rPr lang="en-IN" dirty="0"/>
              <a:t> </a:t>
            </a:r>
            <a:endParaRPr lang="en-US" sz="1600" i="0" kern="100" dirty="0">
              <a:effectLst/>
              <a:latin typeface="IBM Plex Sans" panose="020B050305020300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257630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0" y="4114797"/>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14800"/>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31 January 2025</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08515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824486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DEFBE6"/>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5] 9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E5F6FF"/>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199"/>
            <a:ext cx="3657600" cy="2057397"/>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 Copyright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extBox 1">
            <a:extLst>
              <a:ext uri="{FF2B5EF4-FFF2-40B4-BE49-F238E27FC236}">
                <a16:creationId xmlns:a16="http://schemas.microsoft.com/office/drawing/2014/main" id="{A98229D9-1AF3-08D7-3D84-0046542D3837}"/>
              </a:ext>
            </a:extLst>
          </p:cNvPr>
          <p:cNvSpPr txBox="1"/>
          <p:nvPr userDrawn="1"/>
        </p:nvSpPr>
        <p:spPr>
          <a:xfrm>
            <a:off x="1852551" y="10687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E5FE6B54-7A45-65B1-D8EE-046891954E5B}"/>
              </a:ext>
            </a:extLst>
          </p:cNvPr>
          <p:cNvSpPr txBox="1"/>
          <p:nvPr userDrawn="1"/>
        </p:nvSpPr>
        <p:spPr>
          <a:xfrm>
            <a:off x="1816925" y="29688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5593F494-214E-EBD1-C0C3-8E5189EAFAFD}"/>
              </a:ext>
            </a:extLst>
          </p:cNvPr>
          <p:cNvSpPr txBox="1"/>
          <p:nvPr userDrawn="1"/>
        </p:nvSpPr>
        <p:spPr>
          <a:xfrm>
            <a:off x="9702140" y="295695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172817749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277115" y="3700615"/>
            <a:ext cx="2076170" cy="828371"/>
          </a:xfrm>
          <a:prstGeom prst="rect">
            <a:avLst/>
          </a:prstGeom>
        </p:spPr>
      </p:pic>
    </p:spTree>
    <p:extLst>
      <p:ext uri="{BB962C8B-B14F-4D97-AF65-F5344CB8AC3E}">
        <p14:creationId xmlns:p14="http://schemas.microsoft.com/office/powerpoint/2010/main" val="2132572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83353" y="0"/>
            <a:ext cx="3657600"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0" y="3886200"/>
            <a:ext cx="14630400" cy="1585049"/>
          </a:xfrm>
          <a:prstGeom prst="rect">
            <a:avLst/>
          </a:prstGeom>
          <a:noFill/>
        </p:spPr>
        <p:txBody>
          <a:bodyPr wrap="square" lIns="0" tIns="0" rIns="0" bIns="0" rtlCol="0">
            <a:spAutoFit/>
          </a:bodyPr>
          <a:lstStyle/>
          <a:p>
            <a:pPr algn="ctr">
              <a:spcBef>
                <a:spcPts val="1800"/>
              </a:spcBef>
            </a:pPr>
            <a:r>
              <a:rPr lang="en-US" sz="2400" dirty="0">
                <a:solidFill>
                  <a:schemeClr val="tx1"/>
                </a:solidFill>
                <a:latin typeface="+mn-lt"/>
                <a:ea typeface="IBM Plex Sans" charset="0"/>
                <a:cs typeface="IBM Plex Sans" charset="0"/>
              </a:rPr>
              <a:t>IBM </a:t>
            </a:r>
            <a:r>
              <a:rPr lang="en-US" sz="2400" dirty="0">
                <a:solidFill>
                  <a:schemeClr val="tx1"/>
                </a:solidFill>
                <a:latin typeface="IBM Plex Sans Medm" panose="020B0503050203000203" pitchFamily="34" charset="0"/>
                <a:ea typeface="IBM Plex Sans" charset="0"/>
                <a:cs typeface="IBM Plex Sans" charset="0"/>
              </a:rPr>
              <a:t>Institute for Business Value</a:t>
            </a:r>
          </a:p>
          <a:p>
            <a:pPr algn="ctr">
              <a:spcBef>
                <a:spcPts val="1800"/>
              </a:spcBef>
            </a:pPr>
            <a:r>
              <a:rPr lang="en-US" sz="3200" dirty="0">
                <a:solidFill>
                  <a:srgbClr val="FA4D56"/>
                </a:solidFill>
                <a:latin typeface="IBM Plex Sans Medm" panose="020B0503050203000203" pitchFamily="34" charset="0"/>
                <a:ea typeface="IBM Plex Sans" charset="0"/>
                <a:cs typeface="IBM Plex Sans" charset="0"/>
              </a:rPr>
              <a:t>Placeholder for future IBV </a:t>
            </a:r>
            <a:r>
              <a:rPr lang="en-US" sz="3200" dirty="0" err="1">
                <a:solidFill>
                  <a:srgbClr val="FA4D56"/>
                </a:solidFill>
                <a:latin typeface="IBM Plex Sans Medm" panose="020B0503050203000203" pitchFamily="34" charset="0"/>
                <a:ea typeface="IBM Plex Sans" charset="0"/>
                <a:cs typeface="IBM Plex Sans" charset="0"/>
              </a:rPr>
              <a:t>endslide</a:t>
            </a:r>
            <a:br>
              <a:rPr lang="en-US" sz="3200" dirty="0">
                <a:solidFill>
                  <a:srgbClr val="FA4D56"/>
                </a:solidFill>
                <a:latin typeface="IBM Plex Sans Medm" panose="020B0503050203000203" pitchFamily="34" charset="0"/>
                <a:ea typeface="IBM Plex Sans" charset="0"/>
                <a:cs typeface="IBM Plex Sans" charset="0"/>
              </a:rPr>
            </a:br>
            <a:r>
              <a:rPr lang="en-US" sz="3200" dirty="0">
                <a:solidFill>
                  <a:srgbClr val="FA4D56"/>
                </a:solidFill>
                <a:latin typeface="IBM Plex Sans Medm" panose="020B0503050203000203" pitchFamily="34" charset="0"/>
                <a:ea typeface="IBM Plex Sans" charset="0"/>
                <a:cs typeface="IBM Plex Sans" charset="0"/>
              </a:rPr>
              <a:t>awaiting additional content</a:t>
            </a:r>
          </a:p>
        </p:txBody>
      </p:sp>
    </p:spTree>
    <p:extLst>
      <p:ext uri="{BB962C8B-B14F-4D97-AF65-F5344CB8AC3E}">
        <p14:creationId xmlns:p14="http://schemas.microsoft.com/office/powerpoint/2010/main" val="3979354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dirty="0">
                <a:solidFill>
                  <a:srgbClr val="525252"/>
                </a:solidFill>
              </a:rPr>
              <a:t>© 2022 International Business Machines Corporation</a:t>
            </a:r>
          </a:p>
          <a:p>
            <a:pPr>
              <a:lnSpc>
                <a:spcPct val="110000"/>
              </a:lnSpc>
              <a:spcBef>
                <a:spcPts val="1200"/>
              </a:spcBef>
            </a:pPr>
            <a:r>
              <a:rPr lang="en-US" sz="900" dirty="0">
                <a:solidFill>
                  <a:srgbClr val="525252"/>
                </a:solidFill>
              </a:rPr>
              <a:t>IBM and the IBM logo are trademarks of IBM Corporation, registered in many jurisdictions worldwide. Other product and service names might be trademarks of IBM or other companies. </a:t>
            </a:r>
            <a:br>
              <a:rPr lang="en-US" sz="900" dirty="0">
                <a:solidFill>
                  <a:srgbClr val="525252"/>
                </a:solidFill>
              </a:rPr>
            </a:br>
            <a:r>
              <a:rPr lang="en-US" sz="900" dirty="0">
                <a:solidFill>
                  <a:srgbClr val="525252"/>
                </a:solidFill>
              </a:rPr>
              <a:t>A current list of IBM trademarks is available on  ibm.com/trademark.</a:t>
            </a:r>
          </a:p>
          <a:p>
            <a:pPr>
              <a:lnSpc>
                <a:spcPct val="110000"/>
              </a:lnSpc>
              <a:spcBef>
                <a:spcPts val="1200"/>
              </a:spcBef>
            </a:pPr>
            <a:r>
              <a:rPr lang="en-US" sz="900" dirty="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dirty="0">
                <a:solidFill>
                  <a:srgbClr val="525252"/>
                </a:solidFill>
                <a:effectLst/>
              </a:rPr>
              <a:t>Client examples are presented as illustrations of how those clients have used IBM products and </a:t>
            </a:r>
            <a:br>
              <a:rPr lang="en-US" sz="900" dirty="0">
                <a:solidFill>
                  <a:srgbClr val="525252"/>
                </a:solidFill>
                <a:effectLst/>
              </a:rPr>
            </a:br>
            <a:r>
              <a:rPr lang="en-US" sz="900" dirty="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dirty="0">
                <a:solidFill>
                  <a:srgbClr val="525252"/>
                </a:solidFill>
                <a:effectLst/>
              </a:rPr>
            </a:br>
            <a:r>
              <a:rPr lang="en-US" sz="900" dirty="0">
                <a:solidFill>
                  <a:srgbClr val="525252"/>
                </a:solidFill>
                <a:effectLst/>
              </a:rPr>
              <a:t>or programs with IBM products and programs.</a:t>
            </a:r>
            <a:r>
              <a:rPr lang="en-US" sz="900" dirty="0">
                <a:solidFill>
                  <a:srgbClr val="525252"/>
                </a:solidFill>
              </a:rPr>
              <a:t> </a:t>
            </a:r>
            <a:r>
              <a:rPr lang="en-US" sz="900" dirty="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dirty="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E5F6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
        <p:nvSpPr>
          <p:cNvPr id="3" name="TextBox 2">
            <a:extLst>
              <a:ext uri="{FF2B5EF4-FFF2-40B4-BE49-F238E27FC236}">
                <a16:creationId xmlns:a16="http://schemas.microsoft.com/office/drawing/2014/main" id="{8B055B62-85F6-AA56-675E-2EF3D8689983}"/>
              </a:ext>
            </a:extLst>
          </p:cNvPr>
          <p:cNvSpPr txBox="1"/>
          <p:nvPr userDrawn="1"/>
        </p:nvSpPr>
        <p:spPr>
          <a:xfrm>
            <a:off x="382137" y="9553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8628871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2854512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64252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682992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GB"/>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GB"/>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6483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1518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1.png"/><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 id="2147484212" r:id="rId6"/>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94" r:id="rId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89" r:id="rId6"/>
    <p:sldLayoutId id="2147484191" r:id="rId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077" r:id="rId2"/>
    <p:sldLayoutId id="2147483901" r:id="rId3"/>
    <p:sldLayoutId id="2147483903" r:id="rId4"/>
    <p:sldLayoutId id="2147483898"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020" r:id="rId2"/>
    <p:sldLayoutId id="2147484024" r:id="rId3"/>
    <p:sldLayoutId id="2147484126" r:id="rId4"/>
    <p:sldLayoutId id="2147484025" r:id="rId5"/>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2024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741313934"/>
      </p:ext>
    </p:extLst>
  </p:cSld>
  <p:clrMap bg1="dk1" tx1="lt1" bg2="dk2" tx2="lt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2.xml"/><Relationship Id="rId5" Type="http://schemas.openxmlformats.org/officeDocument/2006/relationships/hyperlink" Target="http://ibm.co/gen-ai-book-w3"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ibm.ibv.com/" TargetMode="External"/><Relationship Id="rId2" Type="http://schemas.openxmlformats.org/officeDocument/2006/relationships/image" Target="../media/image13.jpeg"/><Relationship Id="rId1" Type="http://schemas.openxmlformats.org/officeDocument/2006/relationships/slideLayout" Target="../slideLayouts/slideLayout25.xml"/><Relationship Id="rId6" Type="http://schemas.openxmlformats.org/officeDocument/2006/relationships/hyperlink" Target="https://www.ibm.com/thought-leadership/institute-business-value/en-us/report/generative-ai-enterprise-priorities" TargetMode="External"/><Relationship Id="rId5" Type="http://schemas.openxmlformats.org/officeDocument/2006/relationships/hyperlink" Target="https://www.ibm.com/thought-leadership/institute-business-value/en-us/report/ceo-generative-ai" TargetMode="External"/><Relationship Id="rId4" Type="http://schemas.openxmlformats.org/officeDocument/2006/relationships/hyperlink" Target="http://ibm.com/ib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89780-A395-2767-BDC7-93D6F0762F0F}"/>
              </a:ext>
            </a:extLst>
          </p:cNvPr>
          <p:cNvSpPr>
            <a:spLocks noGrp="1"/>
          </p:cNvSpPr>
          <p:nvPr>
            <p:ph type="title"/>
          </p:nvPr>
        </p:nvSpPr>
        <p:spPr/>
        <p:txBody>
          <a:bodyPr/>
          <a:lstStyle/>
          <a:p>
            <a:r>
              <a:rPr lang="en-US" dirty="0"/>
              <a:t>The CEO’s guide to Generative AI: </a:t>
            </a:r>
            <a:br>
              <a:rPr lang="en-US" dirty="0"/>
            </a:br>
            <a:r>
              <a:rPr lang="en-US" dirty="0"/>
              <a:t>Responsible AI &amp; ethics</a:t>
            </a:r>
          </a:p>
        </p:txBody>
      </p:sp>
      <p:sp>
        <p:nvSpPr>
          <p:cNvPr id="7" name="Text Placeholder 6">
            <a:extLst>
              <a:ext uri="{FF2B5EF4-FFF2-40B4-BE49-F238E27FC236}">
                <a16:creationId xmlns:a16="http://schemas.microsoft.com/office/drawing/2014/main" id="{3F9F414F-2BA7-ED64-AC28-344C0FFA53C1}"/>
              </a:ext>
            </a:extLst>
          </p:cNvPr>
          <p:cNvSpPr>
            <a:spLocks noGrp="1"/>
          </p:cNvSpPr>
          <p:nvPr>
            <p:ph type="body" sz="quarter" idx="13"/>
          </p:nvPr>
        </p:nvSpPr>
        <p:spPr>
          <a:xfrm>
            <a:off x="7772400" y="4391000"/>
            <a:ext cx="6400800" cy="1524000"/>
          </a:xfrm>
        </p:spPr>
        <p:txBody>
          <a:bodyPr/>
          <a:lstStyle/>
          <a:p>
            <a:r>
              <a:rPr lang="en-US" sz="2800" dirty="0">
                <a:solidFill>
                  <a:schemeClr val="accent1"/>
                </a:solidFill>
              </a:rPr>
              <a:t>Ethics can’t be delegated</a:t>
            </a:r>
          </a:p>
        </p:txBody>
      </p:sp>
      <p:pic>
        <p:nvPicPr>
          <p:cNvPr id="8" name="Picture 7">
            <a:extLst>
              <a:ext uri="{FF2B5EF4-FFF2-40B4-BE49-F238E27FC236}">
                <a16:creationId xmlns:a16="http://schemas.microsoft.com/office/drawing/2014/main" id="{999DF39C-8E4A-3FE6-22B0-B7F4F3299CAB}"/>
              </a:ext>
            </a:extLst>
          </p:cNvPr>
          <p:cNvPicPr>
            <a:picLocks noChangeAspect="1"/>
          </p:cNvPicPr>
          <p:nvPr/>
        </p:nvPicPr>
        <p:blipFill>
          <a:blip r:embed="rId3"/>
          <a:stretch>
            <a:fillRect/>
          </a:stretch>
        </p:blipFill>
        <p:spPr>
          <a:xfrm>
            <a:off x="24592" y="11667"/>
            <a:ext cx="7499841" cy="8229600"/>
          </a:xfrm>
          <a:prstGeom prst="rect">
            <a:avLst/>
          </a:prstGeom>
        </p:spPr>
      </p:pic>
      <p:pic>
        <p:nvPicPr>
          <p:cNvPr id="3" name="Picture 2">
            <a:extLst>
              <a:ext uri="{FF2B5EF4-FFF2-40B4-BE49-F238E27FC236}">
                <a16:creationId xmlns:a16="http://schemas.microsoft.com/office/drawing/2014/main" id="{56F5BFC1-406E-26A4-8021-5E3991F51B15}"/>
              </a:ext>
            </a:extLst>
          </p:cNvPr>
          <p:cNvPicPr>
            <a:picLocks noChangeAspect="1"/>
          </p:cNvPicPr>
          <p:nvPr/>
        </p:nvPicPr>
        <p:blipFill rotWithShape="1">
          <a:blip r:embed="rId4"/>
          <a:srcRect l="10002" r="10430"/>
          <a:stretch/>
        </p:blipFill>
        <p:spPr>
          <a:xfrm>
            <a:off x="24592" y="11666"/>
            <a:ext cx="7464345" cy="8217933"/>
          </a:xfrm>
          <a:prstGeom prst="rect">
            <a:avLst/>
          </a:prstGeom>
        </p:spPr>
      </p:pic>
      <p:grpSp>
        <p:nvGrpSpPr>
          <p:cNvPr id="13" name="Group 12">
            <a:extLst>
              <a:ext uri="{FF2B5EF4-FFF2-40B4-BE49-F238E27FC236}">
                <a16:creationId xmlns:a16="http://schemas.microsoft.com/office/drawing/2014/main" id="{D37ADC10-9B28-8A84-0523-AEDBF9F0A005}"/>
              </a:ext>
            </a:extLst>
          </p:cNvPr>
          <p:cNvGrpSpPr/>
          <p:nvPr/>
        </p:nvGrpSpPr>
        <p:grpSpPr>
          <a:xfrm>
            <a:off x="12801600" y="6172201"/>
            <a:ext cx="1828800" cy="2057400"/>
            <a:chOff x="12801600" y="4125686"/>
            <a:chExt cx="1828800" cy="2057400"/>
          </a:xfrm>
        </p:grpSpPr>
        <p:sp>
          <p:nvSpPr>
            <p:cNvPr id="14" name="TextBox 13">
              <a:hlinkClick r:id="rId5"/>
              <a:extLst>
                <a:ext uri="{FF2B5EF4-FFF2-40B4-BE49-F238E27FC236}">
                  <a16:creationId xmlns:a16="http://schemas.microsoft.com/office/drawing/2014/main" id="{9C9902C2-7047-C8ED-D4CF-415B02DD1C82}"/>
                </a:ext>
              </a:extLst>
            </p:cNvPr>
            <p:cNvSpPr txBox="1"/>
            <p:nvPr/>
          </p:nvSpPr>
          <p:spPr>
            <a:xfrm>
              <a:off x="12801600" y="4125686"/>
              <a:ext cx="1828800" cy="2057400"/>
            </a:xfrm>
            <a:prstGeom prst="rect">
              <a:avLst/>
            </a:prstGeom>
            <a:solidFill>
              <a:srgbClr val="E0E0E0"/>
            </a:solidFill>
          </p:spPr>
          <p:txBody>
            <a:bodyPr wrap="square" lIns="228600" tIns="182880" rIns="91440" bIns="0" rtlCol="0">
              <a:noAutofit/>
            </a:bodyPr>
            <a:lstStyle/>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0000"/>
                </a:lnSpc>
                <a:spcBef>
                  <a:spcPts val="600"/>
                </a:spcBef>
              </a:pPr>
              <a:endParaRPr lang="en-US" sz="1400" dirty="0">
                <a:solidFill>
                  <a:schemeClr val="bg2"/>
                </a:solidFill>
                <a:latin typeface="IBM Plex Sans Light" panose="020B0403050203000203" pitchFamily="34" charset="0"/>
                <a:ea typeface="IBM Plex Sans" charset="0"/>
                <a:cs typeface="IBM Plex Sans" charset="0"/>
              </a:endParaRPr>
            </a:p>
            <a:p>
              <a:pPr>
                <a:lnSpc>
                  <a:spcPct val="114000"/>
                </a:lnSpc>
                <a:spcBef>
                  <a:spcPts val="600"/>
                </a:spcBef>
              </a:pPr>
              <a:r>
                <a:rPr lang="en-US" sz="1250" dirty="0">
                  <a:latin typeface="IBM Plex Sans Light" panose="020B0403050203000203" pitchFamily="34" charset="0"/>
                  <a:ea typeface="IBM Plex Sans" charset="0"/>
                  <a:cs typeface="IBM Plex Sans" charset="0"/>
                </a:rPr>
                <a:t>Follow this link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to download the </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latest version of</a:t>
              </a:r>
              <a:br>
                <a:rPr lang="en-US" sz="1250" dirty="0">
                  <a:latin typeface="IBM Plex Sans Light" panose="020B0403050203000203" pitchFamily="34" charset="0"/>
                  <a:ea typeface="IBM Plex Sans" charset="0"/>
                  <a:cs typeface="IBM Plex Sans" charset="0"/>
                </a:rPr>
              </a:br>
              <a:r>
                <a:rPr lang="en-US" sz="1250" dirty="0">
                  <a:latin typeface="IBM Plex Sans Light" panose="020B0403050203000203" pitchFamily="34" charset="0"/>
                  <a:ea typeface="IBM Plex Sans" charset="0"/>
                  <a:cs typeface="IBM Plex Sans" charset="0"/>
                </a:rPr>
                <a:t>this presentation</a:t>
              </a:r>
            </a:p>
            <a:p>
              <a:pPr>
                <a:lnSpc>
                  <a:spcPct val="114000"/>
                </a:lnSpc>
                <a:spcBef>
                  <a:spcPts val="600"/>
                </a:spcBef>
              </a:pPr>
              <a:endParaRPr lang="en-US" sz="1250" dirty="0">
                <a:latin typeface="IBM Plex Sans Light" panose="020B0403050203000203" pitchFamily="34" charset="0"/>
                <a:ea typeface="IBM Plex Sans" charset="0"/>
                <a:cs typeface="IBM Plex Sans" charset="0"/>
              </a:endParaRPr>
            </a:p>
            <a:p>
              <a:pPr>
                <a:lnSpc>
                  <a:spcPct val="114000"/>
                </a:lnSpc>
                <a:spcBef>
                  <a:spcPts val="600"/>
                </a:spcBef>
              </a:pPr>
              <a:endParaRPr lang="en-US" sz="800" dirty="0">
                <a:solidFill>
                  <a:schemeClr val="bg2"/>
                </a:solidFill>
                <a:latin typeface="IBM Plex Sans Light" panose="020B0403050203000203" pitchFamily="34" charset="0"/>
                <a:ea typeface="IBM Plex Sans" charset="0"/>
                <a:cs typeface="IBM Plex Sans" charset="0"/>
              </a:endParaRPr>
            </a:p>
          </p:txBody>
        </p:sp>
        <p:grpSp>
          <p:nvGrpSpPr>
            <p:cNvPr id="15" name="Group 14">
              <a:extLst>
                <a:ext uri="{FF2B5EF4-FFF2-40B4-BE49-F238E27FC236}">
                  <a16:creationId xmlns:a16="http://schemas.microsoft.com/office/drawing/2014/main" id="{3720609F-F58D-C1B1-4FCA-3BB44823405F}"/>
                </a:ext>
              </a:extLst>
            </p:cNvPr>
            <p:cNvGrpSpPr/>
            <p:nvPr/>
          </p:nvGrpSpPr>
          <p:grpSpPr>
            <a:xfrm>
              <a:off x="13075920" y="4308565"/>
              <a:ext cx="557784" cy="495162"/>
              <a:chOff x="13030200" y="182880"/>
              <a:chExt cx="557784" cy="495162"/>
            </a:xfrm>
          </p:grpSpPr>
          <p:cxnSp>
            <p:nvCxnSpPr>
              <p:cNvPr id="16" name="Straight Arrow Connector 15">
                <a:extLst>
                  <a:ext uri="{FF2B5EF4-FFF2-40B4-BE49-F238E27FC236}">
                    <a16:creationId xmlns:a16="http://schemas.microsoft.com/office/drawing/2014/main" id="{4CBD409D-53BA-B2F0-AD54-E3E5F181F374}"/>
                  </a:ext>
                </a:extLst>
              </p:cNvPr>
              <p:cNvCxnSpPr>
                <a:cxnSpLocks/>
              </p:cNvCxnSpPr>
              <p:nvPr/>
            </p:nvCxnSpPr>
            <p:spPr>
              <a:xfrm rot="5400000">
                <a:off x="13121640" y="374904"/>
                <a:ext cx="384048" cy="0"/>
              </a:xfrm>
              <a:prstGeom prst="straightConnector1">
                <a:avLst/>
              </a:prstGeom>
              <a:ln w="44450" cap="sq">
                <a:solidFill>
                  <a:schemeClr val="bg1"/>
                </a:solidFill>
                <a:beve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A953171-D7D0-43F8-FE41-3D2484E7B87A}"/>
                  </a:ext>
                </a:extLst>
              </p:cNvPr>
              <p:cNvGrpSpPr/>
              <p:nvPr/>
            </p:nvGrpSpPr>
            <p:grpSpPr>
              <a:xfrm>
                <a:off x="13030200" y="554217"/>
                <a:ext cx="557784" cy="123825"/>
                <a:chOff x="13030200" y="554217"/>
                <a:chExt cx="557784" cy="123825"/>
              </a:xfrm>
            </p:grpSpPr>
            <p:cxnSp>
              <p:nvCxnSpPr>
                <p:cNvPr id="18" name="Straight Connector 17">
                  <a:extLst>
                    <a:ext uri="{FF2B5EF4-FFF2-40B4-BE49-F238E27FC236}">
                      <a16:creationId xmlns:a16="http://schemas.microsoft.com/office/drawing/2014/main" id="{FEEABE30-2BE0-6099-A178-751D0F19D792}"/>
                    </a:ext>
                  </a:extLst>
                </p:cNvPr>
                <p:cNvCxnSpPr/>
                <p:nvPr/>
              </p:nvCxnSpPr>
              <p:spPr>
                <a:xfrm>
                  <a:off x="13587984"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C96167-0AA2-CA88-F432-BE39CE314982}"/>
                    </a:ext>
                  </a:extLst>
                </p:cNvPr>
                <p:cNvCxnSpPr/>
                <p:nvPr/>
              </p:nvCxnSpPr>
              <p:spPr>
                <a:xfrm>
                  <a:off x="13030200" y="554217"/>
                  <a:ext cx="0" cy="109728"/>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8CAE45-8DCC-A75D-6CA0-59AEFBE2B1E3}"/>
                    </a:ext>
                  </a:extLst>
                </p:cNvPr>
                <p:cNvCxnSpPr>
                  <a:cxnSpLocks/>
                </p:cNvCxnSpPr>
                <p:nvPr/>
              </p:nvCxnSpPr>
              <p:spPr>
                <a:xfrm rot="16200000">
                  <a:off x="13309092" y="399150"/>
                  <a:ext cx="0" cy="557784"/>
                </a:xfrm>
                <a:prstGeom prst="line">
                  <a:avLst/>
                </a:prstGeom>
                <a:ln w="44450" cap="sq">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6169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Strategy.</a:t>
            </a:r>
          </a:p>
          <a:p>
            <a:r>
              <a:rPr lang="en-US" sz="3200" dirty="0"/>
              <a:t>Trust.</a:t>
            </a:r>
          </a:p>
          <a:p>
            <a:r>
              <a:rPr lang="en-US" sz="3200" dirty="0">
                <a:solidFill>
                  <a:schemeClr val="accent1"/>
                </a:solidFill>
                <a:latin typeface="IBM Plex Sans Medm" panose="020B0503050203000203" pitchFamily="34" charset="0"/>
              </a:rPr>
              <a:t>Compliance.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818919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058DFE0F-2F96-AFB0-E1DB-F233BEBE625C}"/>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know</a:t>
            </a:r>
            <a:br>
              <a:rPr lang="en-US" b="1" dirty="0">
                <a:solidFill>
                  <a:schemeClr val="accent2"/>
                </a:solidFill>
                <a:latin typeface="IBM Plex Sans SmBld" panose="020B0503050203000203" pitchFamily="34" charset="0"/>
              </a:rPr>
            </a:br>
            <a:r>
              <a:rPr lang="en-US" sz="3200" dirty="0"/>
              <a:t>Some companies freeze in the headlights of regulatory ambiguity.</a:t>
            </a:r>
            <a:br>
              <a:rPr lang="en-US" dirty="0">
                <a:solidFill>
                  <a:schemeClr val="accent2"/>
                </a:solidFill>
              </a:rPr>
            </a:br>
            <a:endParaRPr lang="en-US" dirty="0"/>
          </a:p>
        </p:txBody>
      </p:sp>
      <p:sp>
        <p:nvSpPr>
          <p:cNvPr id="41" name="Text Placeholder 40">
            <a:extLst>
              <a:ext uri="{FF2B5EF4-FFF2-40B4-BE49-F238E27FC236}">
                <a16:creationId xmlns:a16="http://schemas.microsoft.com/office/drawing/2014/main" id="{B5A0D2FA-616E-AB89-7728-37B47ADCB63F}"/>
              </a:ext>
            </a:extLst>
          </p:cNvPr>
          <p:cNvSpPr>
            <a:spLocks noGrp="1"/>
          </p:cNvSpPr>
          <p:nvPr>
            <p:ph type="body" sz="quarter" idx="12"/>
          </p:nvPr>
        </p:nvSpPr>
        <p:spPr>
          <a:xfrm>
            <a:off x="457199" y="2223772"/>
            <a:ext cx="3410189" cy="5486400"/>
          </a:xfrm>
          <a:ln>
            <a:noFill/>
          </a:ln>
        </p:spPr>
        <p:txBody>
          <a:bodyPr lIns="1368000" tIns="900000" rIns="36000"/>
          <a:lstStyle/>
          <a:p>
            <a:r>
              <a:rPr lang="en-US" dirty="0">
                <a:solidFill>
                  <a:srgbClr val="525252"/>
                </a:solidFill>
                <a:ea typeface="IBM Plex Sans" charset="0"/>
                <a:cs typeface="IBM Plex Sans" charset="0"/>
              </a:rPr>
              <a:t>of executives think their organizations are prepared for AI regulation</a:t>
            </a:r>
            <a:endParaRPr lang="en-US" dirty="0">
              <a:solidFill>
                <a:srgbClr val="525252"/>
              </a:solidFill>
            </a:endParaRPr>
          </a:p>
          <a:p>
            <a:endParaRPr lang="en-US" dirty="0">
              <a:solidFill>
                <a:srgbClr val="525252"/>
              </a:solidFill>
            </a:endParaRPr>
          </a:p>
          <a:p>
            <a:r>
              <a:rPr lang="en-US" dirty="0">
                <a:solidFill>
                  <a:srgbClr val="525252"/>
                </a:solidFill>
              </a:rPr>
              <a:t>of executives expect a regulatory fine due to generative AI adoption</a:t>
            </a:r>
          </a:p>
        </p:txBody>
      </p:sp>
      <p:sp>
        <p:nvSpPr>
          <p:cNvPr id="43" name="Text Placeholder 42">
            <a:extLst>
              <a:ext uri="{FF2B5EF4-FFF2-40B4-BE49-F238E27FC236}">
                <a16:creationId xmlns:a16="http://schemas.microsoft.com/office/drawing/2014/main" id="{80A04A86-783B-84C1-6CB2-6A6823F69656}"/>
              </a:ext>
            </a:extLst>
          </p:cNvPr>
          <p:cNvSpPr>
            <a:spLocks noGrp="1"/>
          </p:cNvSpPr>
          <p:nvPr>
            <p:ph type="body" sz="quarter" idx="14"/>
          </p:nvPr>
        </p:nvSpPr>
        <p:spPr>
          <a:xfrm>
            <a:off x="7992118" y="2179985"/>
            <a:ext cx="6106448" cy="5530187"/>
          </a:xfrm>
          <a:solidFill>
            <a:schemeClr val="bg2"/>
          </a:solidFill>
        </p:spPr>
        <p:txBody>
          <a:bodyPr/>
          <a:lstStyle/>
          <a:p>
            <a:endParaRPr lang="en-US" dirty="0">
              <a:solidFill>
                <a:srgbClr val="525252"/>
              </a:solidFill>
              <a:ea typeface="IBM Plex Sans" charset="0"/>
              <a:cs typeface="IBM Plex Sans" charset="0"/>
            </a:endParaRPr>
          </a:p>
          <a:p>
            <a:br>
              <a:rPr lang="en-US" dirty="0">
                <a:solidFill>
                  <a:srgbClr val="525252"/>
                </a:solidFill>
                <a:ea typeface="IBM Plex Sans" charset="0"/>
                <a:cs typeface="IBM Plex Sans" charset="0"/>
              </a:rPr>
            </a:br>
            <a:br>
              <a:rPr lang="en-US" dirty="0">
                <a:solidFill>
                  <a:srgbClr val="525252"/>
                </a:solidFill>
                <a:ea typeface="IBM Plex Sans" charset="0"/>
                <a:cs typeface="IBM Plex Sans" charset="0"/>
              </a:rPr>
            </a:br>
            <a:br>
              <a:rPr lang="en-US" dirty="0">
                <a:solidFill>
                  <a:srgbClr val="525252"/>
                </a:solidFill>
                <a:ea typeface="IBM Plex Sans" charset="0"/>
                <a:cs typeface="IBM Plex Sans" charset="0"/>
              </a:rPr>
            </a:br>
            <a:br>
              <a:rPr lang="en-US" dirty="0">
                <a:solidFill>
                  <a:srgbClr val="525252"/>
                </a:solidFill>
                <a:ea typeface="IBM Plex Sans" charset="0"/>
                <a:cs typeface="IBM Plex Sans" charset="0"/>
              </a:rPr>
            </a:br>
            <a:endParaRPr lang="en-US" dirty="0">
              <a:solidFill>
                <a:srgbClr val="525252"/>
              </a:solidFill>
              <a:ea typeface="IBM Plex Sans" charset="0"/>
              <a:cs typeface="IBM Plex Sans" charset="0"/>
            </a:endParaRPr>
          </a:p>
        </p:txBody>
      </p:sp>
      <p:sp>
        <p:nvSpPr>
          <p:cNvPr id="50" name="Text Placeholder 49">
            <a:extLst>
              <a:ext uri="{FF2B5EF4-FFF2-40B4-BE49-F238E27FC236}">
                <a16:creationId xmlns:a16="http://schemas.microsoft.com/office/drawing/2014/main" id="{A2717723-CA1B-C809-75D3-245AA086071D}"/>
              </a:ext>
            </a:extLst>
          </p:cNvPr>
          <p:cNvSpPr>
            <a:spLocks noGrp="1"/>
          </p:cNvSpPr>
          <p:nvPr>
            <p:ph type="body" sz="quarter" idx="22"/>
          </p:nvPr>
        </p:nvSpPr>
        <p:spPr>
          <a:xfrm>
            <a:off x="434361" y="2983362"/>
            <a:ext cx="2234478" cy="1225802"/>
          </a:xfrm>
        </p:spPr>
        <p:txBody>
          <a:bodyPr lIns="36000"/>
          <a:lstStyle/>
          <a:p>
            <a:r>
              <a:rPr lang="en-US" sz="5400" dirty="0">
                <a:solidFill>
                  <a:schemeClr val="accent1"/>
                </a:solidFill>
              </a:rPr>
              <a:t>60</a:t>
            </a:r>
            <a:r>
              <a:rPr lang="en-US" sz="5400" baseline="30000" dirty="0">
                <a:solidFill>
                  <a:schemeClr val="accent1"/>
                </a:solidFill>
              </a:rPr>
              <a:t>%</a:t>
            </a:r>
          </a:p>
        </p:txBody>
      </p:sp>
      <p:sp>
        <p:nvSpPr>
          <p:cNvPr id="4" name="Text Placeholder 49">
            <a:extLst>
              <a:ext uri="{FF2B5EF4-FFF2-40B4-BE49-F238E27FC236}">
                <a16:creationId xmlns:a16="http://schemas.microsoft.com/office/drawing/2014/main" id="{420517D8-D32A-2F18-C154-BB53045623E1}"/>
              </a:ext>
            </a:extLst>
          </p:cNvPr>
          <p:cNvSpPr txBox="1">
            <a:spLocks/>
          </p:cNvSpPr>
          <p:nvPr/>
        </p:nvSpPr>
        <p:spPr>
          <a:xfrm>
            <a:off x="1043101" y="4119134"/>
            <a:ext cx="864092" cy="643738"/>
          </a:xfrm>
          <a:prstGeom prst="rect">
            <a:avLst/>
          </a:prstGeom>
          <a:ln w="3175">
            <a:noFill/>
          </a:ln>
        </p:spPr>
        <p:txBody>
          <a:bodyPr vert="horz" lIns="2286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4000" kern="0" dirty="0">
                <a:solidFill>
                  <a:schemeClr val="accent1"/>
                </a:solidFill>
              </a:rPr>
              <a:t>&amp;</a:t>
            </a:r>
          </a:p>
        </p:txBody>
      </p:sp>
      <p:sp>
        <p:nvSpPr>
          <p:cNvPr id="5" name="TextBox 4">
            <a:extLst>
              <a:ext uri="{FF2B5EF4-FFF2-40B4-BE49-F238E27FC236}">
                <a16:creationId xmlns:a16="http://schemas.microsoft.com/office/drawing/2014/main" id="{F860B2D8-0099-E2C2-FA55-4ABF1089A59D}"/>
              </a:ext>
            </a:extLst>
          </p:cNvPr>
          <p:cNvSpPr txBox="1"/>
          <p:nvPr/>
        </p:nvSpPr>
        <p:spPr>
          <a:xfrm>
            <a:off x="474440" y="2878572"/>
            <a:ext cx="2001414" cy="489211"/>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accent1"/>
                </a:solidFill>
                <a:latin typeface="+mn-lt"/>
                <a:ea typeface="IBM Plex Sans" charset="0"/>
                <a:cs typeface="IBM Plex Sans" charset="0"/>
              </a:rPr>
              <a:t>Fewer than…</a:t>
            </a:r>
          </a:p>
        </p:txBody>
      </p:sp>
      <p:sp>
        <p:nvSpPr>
          <p:cNvPr id="28" name="Text Placeholder 49">
            <a:extLst>
              <a:ext uri="{FF2B5EF4-FFF2-40B4-BE49-F238E27FC236}">
                <a16:creationId xmlns:a16="http://schemas.microsoft.com/office/drawing/2014/main" id="{72E144A2-B6A7-A3C1-12DB-6814E778A87A}"/>
              </a:ext>
            </a:extLst>
          </p:cNvPr>
          <p:cNvSpPr txBox="1">
            <a:spLocks/>
          </p:cNvSpPr>
          <p:nvPr/>
        </p:nvSpPr>
        <p:spPr>
          <a:xfrm>
            <a:off x="443797" y="4892654"/>
            <a:ext cx="2234478" cy="1225802"/>
          </a:xfrm>
          <a:prstGeom prst="rect">
            <a:avLst/>
          </a:prstGeom>
          <a:ln w="3175">
            <a:noFill/>
          </a:ln>
        </p:spPr>
        <p:txBody>
          <a:bodyPr vert="horz" lIns="360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5400" kern="0" dirty="0">
                <a:solidFill>
                  <a:schemeClr val="accent1"/>
                </a:solidFill>
              </a:rPr>
              <a:t>69</a:t>
            </a:r>
            <a:r>
              <a:rPr lang="en-US" sz="5400" kern="0" baseline="30000" dirty="0">
                <a:solidFill>
                  <a:schemeClr val="accent1"/>
                </a:solidFill>
              </a:rPr>
              <a:t>%</a:t>
            </a:r>
          </a:p>
        </p:txBody>
      </p:sp>
      <p:sp>
        <p:nvSpPr>
          <p:cNvPr id="7" name="Text Placeholder 40">
            <a:extLst>
              <a:ext uri="{FF2B5EF4-FFF2-40B4-BE49-F238E27FC236}">
                <a16:creationId xmlns:a16="http://schemas.microsoft.com/office/drawing/2014/main" id="{70FD815C-0EFD-18D3-DF3A-19B3DDC7BFA2}"/>
              </a:ext>
            </a:extLst>
          </p:cNvPr>
          <p:cNvSpPr txBox="1">
            <a:spLocks/>
          </p:cNvSpPr>
          <p:nvPr/>
        </p:nvSpPr>
        <p:spPr>
          <a:xfrm>
            <a:off x="4002831" y="2228800"/>
            <a:ext cx="3365803" cy="5486400"/>
          </a:xfrm>
          <a:prstGeom prst="rect">
            <a:avLst/>
          </a:prstGeom>
          <a:ln w="3175">
            <a:noFill/>
          </a:ln>
        </p:spPr>
        <p:txBody>
          <a:bodyPr vert="horz" lIns="1368000" tIns="900000" rIns="360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solidFill>
                  <a:srgbClr val="525252"/>
                </a:solidFill>
              </a:rPr>
              <a:t>of organizations will forgo generative AI benefits due to ethical concerns</a:t>
            </a:r>
          </a:p>
        </p:txBody>
      </p:sp>
      <p:sp>
        <p:nvSpPr>
          <p:cNvPr id="11" name="Text Placeholder 49">
            <a:extLst>
              <a:ext uri="{FF2B5EF4-FFF2-40B4-BE49-F238E27FC236}">
                <a16:creationId xmlns:a16="http://schemas.microsoft.com/office/drawing/2014/main" id="{1D99D55A-57C5-C05A-4527-55EB9FC60D82}"/>
              </a:ext>
            </a:extLst>
          </p:cNvPr>
          <p:cNvSpPr txBox="1">
            <a:spLocks/>
          </p:cNvSpPr>
          <p:nvPr/>
        </p:nvSpPr>
        <p:spPr>
          <a:xfrm>
            <a:off x="4028818" y="2823723"/>
            <a:ext cx="2234478" cy="1225802"/>
          </a:xfrm>
          <a:prstGeom prst="rect">
            <a:avLst/>
          </a:prstGeom>
          <a:ln w="3175">
            <a:noFill/>
          </a:ln>
        </p:spPr>
        <p:txBody>
          <a:bodyPr vert="horz" lIns="360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5400" kern="0" dirty="0">
                <a:solidFill>
                  <a:schemeClr val="accent1"/>
                </a:solidFill>
              </a:rPr>
              <a:t>67</a:t>
            </a:r>
            <a:r>
              <a:rPr lang="en-US" sz="5400" kern="0" baseline="30000" dirty="0">
                <a:solidFill>
                  <a:schemeClr val="accent1"/>
                </a:solidFill>
              </a:rPr>
              <a:t>%</a:t>
            </a:r>
          </a:p>
        </p:txBody>
      </p:sp>
      <p:sp>
        <p:nvSpPr>
          <p:cNvPr id="15" name="TextBox 14">
            <a:extLst>
              <a:ext uri="{FF2B5EF4-FFF2-40B4-BE49-F238E27FC236}">
                <a16:creationId xmlns:a16="http://schemas.microsoft.com/office/drawing/2014/main" id="{27AE4F5F-0E0F-11EF-2B54-0858EF4C1F51}"/>
              </a:ext>
            </a:extLst>
          </p:cNvPr>
          <p:cNvSpPr txBox="1"/>
          <p:nvPr/>
        </p:nvSpPr>
        <p:spPr>
          <a:xfrm>
            <a:off x="-299803" y="220355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16" name="TextBox 15">
            <a:extLst>
              <a:ext uri="{FF2B5EF4-FFF2-40B4-BE49-F238E27FC236}">
                <a16:creationId xmlns:a16="http://schemas.microsoft.com/office/drawing/2014/main" id="{9A5FED9A-0D70-68B0-B619-721CE16B6D29}"/>
              </a:ext>
            </a:extLst>
          </p:cNvPr>
          <p:cNvSpPr txBox="1"/>
          <p:nvPr/>
        </p:nvSpPr>
        <p:spPr>
          <a:xfrm>
            <a:off x="474440" y="2179985"/>
            <a:ext cx="3255512" cy="464096"/>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accent1"/>
                </a:solidFill>
                <a:latin typeface="IBM Plex Sans Medm" panose="020B0503050203000203" pitchFamily="34" charset="0"/>
                <a:ea typeface="IBM Plex Sans" charset="0"/>
                <a:cs typeface="IBM Plex Sans" charset="0"/>
              </a:rPr>
              <a:t>Organizations are not prepared to deal with AI regulations…</a:t>
            </a:r>
          </a:p>
        </p:txBody>
      </p:sp>
      <p:sp>
        <p:nvSpPr>
          <p:cNvPr id="17" name="TextBox 16">
            <a:extLst>
              <a:ext uri="{FF2B5EF4-FFF2-40B4-BE49-F238E27FC236}">
                <a16:creationId xmlns:a16="http://schemas.microsoft.com/office/drawing/2014/main" id="{E9A96FA4-90F8-D6F2-74C8-8DD688D3BCB2}"/>
              </a:ext>
            </a:extLst>
          </p:cNvPr>
          <p:cNvSpPr txBox="1"/>
          <p:nvPr/>
        </p:nvSpPr>
        <p:spPr>
          <a:xfrm>
            <a:off x="4146848" y="2179985"/>
            <a:ext cx="3255512" cy="464096"/>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accent1"/>
                </a:solidFill>
                <a:latin typeface="IBM Plex Sans Medm" panose="020B0503050203000203" pitchFamily="34" charset="0"/>
                <a:ea typeface="IBM Plex Sans" charset="0"/>
                <a:cs typeface="IBM Plex Sans" charset="0"/>
              </a:rPr>
              <a:t>…adversely impacting investments in generative AI</a:t>
            </a:r>
          </a:p>
        </p:txBody>
      </p:sp>
      <p:sp>
        <p:nvSpPr>
          <p:cNvPr id="19" name="Text Placeholder 7">
            <a:extLst>
              <a:ext uri="{FF2B5EF4-FFF2-40B4-BE49-F238E27FC236}">
                <a16:creationId xmlns:a16="http://schemas.microsoft.com/office/drawing/2014/main" id="{6C567905-DCFE-4FFA-6FAF-7C6A99BCE59D}"/>
              </a:ext>
            </a:extLst>
          </p:cNvPr>
          <p:cNvSpPr txBox="1">
            <a:spLocks/>
          </p:cNvSpPr>
          <p:nvPr/>
        </p:nvSpPr>
        <p:spPr>
          <a:xfrm>
            <a:off x="457199" y="182880"/>
            <a:ext cx="3200393" cy="274319"/>
          </a:xfrm>
          <a:prstGeom prst="rect">
            <a:avLst/>
          </a:prstGeom>
        </p:spPr>
        <p:txBody>
          <a:bodyPr lIns="0" tIns="0" rIns="0" b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Compliance</a:t>
            </a:r>
          </a:p>
        </p:txBody>
      </p:sp>
      <p:sp>
        <p:nvSpPr>
          <p:cNvPr id="6" name="TextBox 5">
            <a:extLst>
              <a:ext uri="{FF2B5EF4-FFF2-40B4-BE49-F238E27FC236}">
                <a16:creationId xmlns:a16="http://schemas.microsoft.com/office/drawing/2014/main" id="{5B67809D-A32E-8514-1289-DD0BE3D324A4}"/>
              </a:ext>
            </a:extLst>
          </p:cNvPr>
          <p:cNvSpPr txBox="1"/>
          <p:nvPr/>
        </p:nvSpPr>
        <p:spPr>
          <a:xfrm>
            <a:off x="8490458" y="2179985"/>
            <a:ext cx="5377470" cy="643738"/>
          </a:xfrm>
          <a:prstGeom prst="rect">
            <a:avLst/>
          </a:prstGeom>
          <a:noFill/>
        </p:spPr>
        <p:txBody>
          <a:bodyPr wrap="square" lIns="0" tIns="0" rIns="0" bIns="0" rtlCol="0">
            <a:noAutofit/>
          </a:bodyPr>
          <a:lstStyle/>
          <a:p>
            <a:pPr algn="l">
              <a:lnSpc>
                <a:spcPct val="110000"/>
              </a:lnSpc>
              <a:spcBef>
                <a:spcPts val="1800"/>
              </a:spcBef>
            </a:pPr>
            <a:r>
              <a:rPr lang="en-US" sz="1800" dirty="0">
                <a:solidFill>
                  <a:schemeClr val="accent1"/>
                </a:solidFill>
                <a:latin typeface="IBM Plex Sans Medm" panose="020B0503050203000203" pitchFamily="34" charset="0"/>
                <a:ea typeface="IBM Plex Sans" charset="0"/>
                <a:cs typeface="IBM Plex Sans" charset="0"/>
              </a:rPr>
              <a:t>But, as regulations come into clearer focus, CEOs will be able to move forward more confidently</a:t>
            </a:r>
          </a:p>
        </p:txBody>
      </p:sp>
      <p:sp>
        <p:nvSpPr>
          <p:cNvPr id="10" name="Text Placeholder 49">
            <a:extLst>
              <a:ext uri="{FF2B5EF4-FFF2-40B4-BE49-F238E27FC236}">
                <a16:creationId xmlns:a16="http://schemas.microsoft.com/office/drawing/2014/main" id="{158EE63B-D15E-445A-2A3C-09A2E99F8E6E}"/>
              </a:ext>
            </a:extLst>
          </p:cNvPr>
          <p:cNvSpPr txBox="1">
            <a:spLocks/>
          </p:cNvSpPr>
          <p:nvPr/>
        </p:nvSpPr>
        <p:spPr>
          <a:xfrm>
            <a:off x="8251304" y="3033014"/>
            <a:ext cx="2234478" cy="1225802"/>
          </a:xfrm>
          <a:prstGeom prst="rect">
            <a:avLst/>
          </a:prstGeom>
          <a:ln w="3175">
            <a:noFill/>
          </a:ln>
        </p:spPr>
        <p:txBody>
          <a:bodyPr vert="horz" lIns="360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5400" kern="0" dirty="0">
                <a:solidFill>
                  <a:schemeClr val="accent1"/>
                </a:solidFill>
              </a:rPr>
              <a:t>57</a:t>
            </a:r>
            <a:r>
              <a:rPr lang="en-US" sz="5400" kern="0" baseline="30000" dirty="0">
                <a:solidFill>
                  <a:schemeClr val="accent1"/>
                </a:solidFill>
              </a:rPr>
              <a:t>%</a:t>
            </a:r>
          </a:p>
        </p:txBody>
      </p:sp>
      <p:sp>
        <p:nvSpPr>
          <p:cNvPr id="12" name="Text Placeholder 40">
            <a:extLst>
              <a:ext uri="{FF2B5EF4-FFF2-40B4-BE49-F238E27FC236}">
                <a16:creationId xmlns:a16="http://schemas.microsoft.com/office/drawing/2014/main" id="{314CD1D5-CCD0-4656-16EC-7A6B81C77E5A}"/>
              </a:ext>
            </a:extLst>
          </p:cNvPr>
          <p:cNvSpPr txBox="1">
            <a:spLocks/>
          </p:cNvSpPr>
          <p:nvPr/>
        </p:nvSpPr>
        <p:spPr>
          <a:xfrm>
            <a:off x="8329028" y="2372816"/>
            <a:ext cx="5826932" cy="5486400"/>
          </a:xfrm>
          <a:prstGeom prst="rect">
            <a:avLst/>
          </a:prstGeom>
          <a:ln w="3175">
            <a:noFill/>
          </a:ln>
        </p:spPr>
        <p:txBody>
          <a:bodyPr vert="horz" lIns="1368000" tIns="900000" rIns="360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solidFill>
                  <a:srgbClr val="525252"/>
                </a:solidFill>
                <a:ea typeface="IBM Plex Sans" charset="0"/>
                <a:cs typeface="IBM Plex Sans" charset="0"/>
              </a:rPr>
              <a:t>of CEOs say the guidelines provided by the EU AI Act increase their willingness to invest in generative AI. </a:t>
            </a:r>
            <a:br>
              <a:rPr lang="en-US" kern="0" dirty="0">
                <a:solidFill>
                  <a:srgbClr val="525252"/>
                </a:solidFill>
                <a:ea typeface="IBM Plex Sans" charset="0"/>
                <a:cs typeface="IBM Plex Sans" charset="0"/>
              </a:rPr>
            </a:br>
            <a:endParaRPr lang="en-US" kern="0" dirty="0">
              <a:solidFill>
                <a:srgbClr val="525252"/>
              </a:solidFill>
            </a:endParaRPr>
          </a:p>
          <a:p>
            <a:pPr defTabSz="914400"/>
            <a:r>
              <a:rPr lang="en-US" kern="0" dirty="0">
                <a:solidFill>
                  <a:srgbClr val="525252"/>
                </a:solidFill>
              </a:rPr>
              <a:t>of CEOs say that, given the requirements in the EU AI Act, they will accelerate their organization's adoption of generative AI.</a:t>
            </a:r>
            <a:br>
              <a:rPr lang="en-US" kern="0" dirty="0">
                <a:solidFill>
                  <a:srgbClr val="525252"/>
                </a:solidFill>
              </a:rPr>
            </a:br>
            <a:br>
              <a:rPr lang="en-US" kern="0" dirty="0">
                <a:solidFill>
                  <a:srgbClr val="525252"/>
                </a:solidFill>
              </a:rPr>
            </a:br>
            <a:br>
              <a:rPr lang="en-US" kern="0" dirty="0">
                <a:solidFill>
                  <a:srgbClr val="525252"/>
                </a:solidFill>
              </a:rPr>
            </a:br>
            <a:r>
              <a:rPr lang="en-US" kern="0" dirty="0">
                <a:solidFill>
                  <a:srgbClr val="525252"/>
                </a:solidFill>
              </a:rPr>
              <a:t>of CEOs say their pace of adoption of generative AI will slow down.</a:t>
            </a:r>
          </a:p>
          <a:p>
            <a:pPr defTabSz="914400"/>
            <a:endParaRPr lang="en-US" kern="0" dirty="0">
              <a:solidFill>
                <a:srgbClr val="525252"/>
              </a:solidFill>
            </a:endParaRPr>
          </a:p>
          <a:p>
            <a:pPr defTabSz="914400"/>
            <a:endParaRPr lang="en-US" kern="0" dirty="0">
              <a:solidFill>
                <a:srgbClr val="525252"/>
              </a:solidFill>
            </a:endParaRPr>
          </a:p>
          <a:p>
            <a:pPr defTabSz="914400"/>
            <a:endParaRPr lang="en-US" kern="0" dirty="0">
              <a:solidFill>
                <a:srgbClr val="525252"/>
              </a:solidFill>
            </a:endParaRPr>
          </a:p>
          <a:p>
            <a:pPr defTabSz="914400"/>
            <a:endParaRPr lang="en-US" kern="0" dirty="0">
              <a:solidFill>
                <a:srgbClr val="525252"/>
              </a:solidFill>
            </a:endParaRPr>
          </a:p>
        </p:txBody>
      </p:sp>
      <p:sp>
        <p:nvSpPr>
          <p:cNvPr id="13" name="Text Placeholder 49">
            <a:extLst>
              <a:ext uri="{FF2B5EF4-FFF2-40B4-BE49-F238E27FC236}">
                <a16:creationId xmlns:a16="http://schemas.microsoft.com/office/drawing/2014/main" id="{43D68494-E2E3-7D2F-3AB9-A390DF097ECC}"/>
              </a:ext>
            </a:extLst>
          </p:cNvPr>
          <p:cNvSpPr txBox="1">
            <a:spLocks/>
          </p:cNvSpPr>
          <p:nvPr/>
        </p:nvSpPr>
        <p:spPr>
          <a:xfrm>
            <a:off x="8251304" y="4473174"/>
            <a:ext cx="2234478" cy="1225802"/>
          </a:xfrm>
          <a:prstGeom prst="rect">
            <a:avLst/>
          </a:prstGeom>
          <a:ln w="3175">
            <a:noFill/>
          </a:ln>
        </p:spPr>
        <p:txBody>
          <a:bodyPr vert="horz" lIns="360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5400" kern="0" dirty="0">
                <a:solidFill>
                  <a:schemeClr val="accent1"/>
                </a:solidFill>
              </a:rPr>
              <a:t>35</a:t>
            </a:r>
            <a:r>
              <a:rPr lang="en-US" sz="5400" kern="0" baseline="30000" dirty="0">
                <a:solidFill>
                  <a:schemeClr val="accent1"/>
                </a:solidFill>
              </a:rPr>
              <a:t>%</a:t>
            </a:r>
          </a:p>
        </p:txBody>
      </p:sp>
      <p:sp>
        <p:nvSpPr>
          <p:cNvPr id="18" name="Text Placeholder 49">
            <a:extLst>
              <a:ext uri="{FF2B5EF4-FFF2-40B4-BE49-F238E27FC236}">
                <a16:creationId xmlns:a16="http://schemas.microsoft.com/office/drawing/2014/main" id="{638FA477-1EE0-96E0-11E9-7BB0161CCFEF}"/>
              </a:ext>
            </a:extLst>
          </p:cNvPr>
          <p:cNvSpPr txBox="1">
            <a:spLocks/>
          </p:cNvSpPr>
          <p:nvPr/>
        </p:nvSpPr>
        <p:spPr>
          <a:xfrm>
            <a:off x="8251304" y="5913334"/>
            <a:ext cx="2234478" cy="1225802"/>
          </a:xfrm>
          <a:prstGeom prst="rect">
            <a:avLst/>
          </a:prstGeom>
          <a:ln w="3175">
            <a:noFill/>
          </a:ln>
        </p:spPr>
        <p:txBody>
          <a:bodyPr vert="horz" lIns="36000" tIns="182880" rIns="22860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7200" b="0" i="0">
                <a:solidFill>
                  <a:srgbClr val="1192E8"/>
                </a:solidFill>
                <a:latin typeface="IBM Plex Sans Thin" panose="020B02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5400" kern="0" dirty="0">
                <a:solidFill>
                  <a:schemeClr val="accent1"/>
                </a:solidFill>
              </a:rPr>
              <a:t>17</a:t>
            </a:r>
            <a:r>
              <a:rPr lang="en-US" sz="5400" kern="0" baseline="30000" dirty="0">
                <a:solidFill>
                  <a:schemeClr val="accent1"/>
                </a:solidFill>
              </a:rPr>
              <a:t>%</a:t>
            </a:r>
          </a:p>
        </p:txBody>
      </p:sp>
    </p:spTree>
    <p:extLst>
      <p:ext uri="{BB962C8B-B14F-4D97-AF65-F5344CB8AC3E}">
        <p14:creationId xmlns:p14="http://schemas.microsoft.com/office/powerpoint/2010/main" val="249239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do</a:t>
            </a:r>
            <a:endParaRPr lang="en-US"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a:xfrm>
            <a:off x="3714800" y="2057400"/>
            <a:ext cx="3429000" cy="5486400"/>
          </a:xfrm>
        </p:spPr>
        <p:txBody>
          <a:bodyPr/>
          <a:lstStyle/>
          <a:p>
            <a:pPr lvl="0">
              <a:tabLst>
                <a:tab pos="457200" algn="l"/>
              </a:tabLst>
            </a:pP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Communicate, communicate, communicate. </a:t>
            </a:r>
            <a:r>
              <a:rPr lang="en-US" sz="1800" dirty="0">
                <a:effectLst/>
                <a:ea typeface="Times New Roman" panose="02020603050405020304" pitchFamily="18" charset="0"/>
                <a:cs typeface="Calibri" panose="020F0502020204030204" pitchFamily="34" charset="0"/>
              </a:rPr>
              <a:t>Advocate for regulation that makes sense. Make sure use cases are easily explainable, that AI-generated artifacts are clearly identified, and that AI training is transparent and open to continual critique.</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a:xfrm>
            <a:off x="7243194" y="2057400"/>
            <a:ext cx="3429000" cy="5486400"/>
          </a:xfrm>
        </p:spPr>
        <p:txBody>
          <a:bodyPr/>
          <a:lstStyle/>
          <a:p>
            <a:pPr lvl="0">
              <a:tabLst>
                <a:tab pos="457200" algn="l"/>
              </a:tabLst>
            </a:pP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Document everything—and then some. </a:t>
            </a:r>
            <a:r>
              <a:rPr lang="en-US" sz="1800" dirty="0">
                <a:effectLst/>
                <a:ea typeface="Times New Roman" panose="02020603050405020304" pitchFamily="18" charset="0"/>
                <a:cs typeface="Calibri" panose="020F0502020204030204" pitchFamily="34" charset="0"/>
              </a:rPr>
              <a:t>To help manage risk, create a culture of documentation of AI use in the organization and the current governance around it. Ensure AI-generated assets can be traced back to the foundation model, dataset, prompt, or other inputs by creating an inventory of every instance where AI is being used. Seed this source information into digital asset management and other systems.</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0771588" y="2057400"/>
            <a:ext cx="3429000" cy="5486400"/>
          </a:xfrm>
        </p:spPr>
        <p:txBody>
          <a:bodyPr/>
          <a:lstStyle/>
          <a:p>
            <a:pPr lvl="0">
              <a:tabLst>
                <a:tab pos="457200" algn="l"/>
              </a:tabLst>
            </a:pP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Be prepared to pivot on a dime. </a:t>
            </a:r>
            <a:r>
              <a:rPr lang="en-US" sz="1800" dirty="0">
                <a:effectLst/>
                <a:ea typeface="Times New Roman" panose="02020603050405020304" pitchFamily="18" charset="0"/>
                <a:cs typeface="Calibri" panose="020F0502020204030204" pitchFamily="34" charset="0"/>
              </a:rPr>
              <a:t>Stay informed, conduct regular risk assessments, and develop a culture of agility. Make adjustments as the regulatory winds shift—or new ones blow. Equip every team with AI ethics skills to help the organization adapt quickly and responsibly.</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solidFill>
                  <a:schemeClr val="tx1"/>
                </a:solidFill>
                <a:latin typeface="IBM Plex Sans Light" panose="020B0403050203000203" pitchFamily="34" charset="0"/>
              </a:rPr>
              <a:t>Compliance</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Bake in ethics and regulatory preparedness for all AI and data investments.</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708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27">
            <a:extLst>
              <a:ext uri="{FF2B5EF4-FFF2-40B4-BE49-F238E27FC236}">
                <a16:creationId xmlns:a16="http://schemas.microsoft.com/office/drawing/2014/main" id="{FD0621B5-64B5-50BB-E4AB-58022CE744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7200" y="457199"/>
            <a:ext cx="6537960" cy="7358549"/>
          </a:xfrm>
          <a:prstGeom prst="rect">
            <a:avLst/>
          </a:prstGeom>
          <a:solidFill>
            <a:schemeClr val="tx1"/>
          </a:solidFill>
        </p:spPr>
      </p:pic>
      <p:sp>
        <p:nvSpPr>
          <p:cNvPr id="3" name="TextBox 2">
            <a:extLst>
              <a:ext uri="{FF2B5EF4-FFF2-40B4-BE49-F238E27FC236}">
                <a16:creationId xmlns:a16="http://schemas.microsoft.com/office/drawing/2014/main" id="{89F57A1B-6B25-DDC0-EF2F-13EA5AE5B8C0}"/>
              </a:ext>
            </a:extLst>
          </p:cNvPr>
          <p:cNvSpPr txBox="1"/>
          <p:nvPr/>
        </p:nvSpPr>
        <p:spPr>
          <a:xfrm>
            <a:off x="9630888" y="415636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E8A5A35C-D0F0-8C2E-3DA4-3B7903DEDD8C}"/>
              </a:ext>
            </a:extLst>
          </p:cNvPr>
          <p:cNvSpPr txBox="1"/>
          <p:nvPr/>
        </p:nvSpPr>
        <p:spPr>
          <a:xfrm>
            <a:off x="9452758" y="416823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aphicFrame>
        <p:nvGraphicFramePr>
          <p:cNvPr id="5" name="Table 6">
            <a:extLst>
              <a:ext uri="{FF2B5EF4-FFF2-40B4-BE49-F238E27FC236}">
                <a16:creationId xmlns:a16="http://schemas.microsoft.com/office/drawing/2014/main" id="{710CA6F3-3DE9-CA7E-8D58-810357EE6771}"/>
              </a:ext>
            </a:extLst>
          </p:cNvPr>
          <p:cNvGraphicFramePr>
            <a:graphicFrameLocks noGrp="1"/>
          </p:cNvGraphicFramePr>
          <p:nvPr>
            <p:extLst>
              <p:ext uri="{D42A27DB-BD31-4B8C-83A1-F6EECF244321}">
                <p14:modId xmlns:p14="http://schemas.microsoft.com/office/powerpoint/2010/main" val="482232604"/>
              </p:ext>
            </p:extLst>
          </p:nvPr>
        </p:nvGraphicFramePr>
        <p:xfrm>
          <a:off x="7305058" y="2386608"/>
          <a:ext cx="7056784" cy="29914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4284940107"/>
                    </a:ext>
                  </a:extLst>
                </a:gridCol>
                <a:gridCol w="4968552">
                  <a:extLst>
                    <a:ext uri="{9D8B030D-6E8A-4147-A177-3AD203B41FA5}">
                      <a16:colId xmlns:a16="http://schemas.microsoft.com/office/drawing/2014/main" val="4070713648"/>
                    </a:ext>
                  </a:extLst>
                </a:gridCol>
              </a:tblGrid>
              <a:tr h="411063">
                <a:tc gridSpan="2">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600" b="1" dirty="0">
                          <a:latin typeface="IBM Plex Sans SmBld" panose="020B0503050203000203" pitchFamily="34" charset="0"/>
                          <a:ea typeface="IBM Plex Sans" charset="0"/>
                          <a:cs typeface="IBM Plex Sans" charset="0"/>
                        </a:rPr>
                        <a:t>Links to additional content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714490768"/>
                  </a:ext>
                </a:extLst>
              </a:tr>
              <a:tr h="669057">
                <a:tc>
                  <a:txBody>
                    <a:bodyPr/>
                    <a:lstStyle/>
                    <a:p>
                      <a:r>
                        <a:rPr lang="en-US" sz="1400" dirty="0">
                          <a:solidFill>
                            <a:schemeClr val="tx1"/>
                          </a:solidFill>
                          <a:hlinkClick r:id="rId3"/>
                        </a:rPr>
                        <a:t>IBV Main Page</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4"/>
                        </a:rPr>
                        <a:t>ibm.com/</a:t>
                      </a:r>
                      <a:r>
                        <a:rPr lang="en-US" sz="1400" dirty="0" err="1">
                          <a:solidFill>
                            <a:schemeClr val="tx1"/>
                          </a:solidFill>
                          <a:hlinkClick r:id="rId4"/>
                        </a:rPr>
                        <a:t>ibv</a:t>
                      </a: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78863"/>
                  </a:ext>
                </a:extLst>
              </a:tr>
              <a:tr h="955650">
                <a:tc>
                  <a:txBody>
                    <a:bodyPr/>
                    <a:lstStyle/>
                    <a:p>
                      <a:r>
                        <a:rPr lang="en-US" sz="1400" dirty="0">
                          <a:solidFill>
                            <a:schemeClr val="tx1"/>
                          </a:solidFill>
                          <a:hlinkClick r:id="rId5"/>
                        </a:rPr>
                        <a:t>The CEOs Guide to Generative 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5"/>
                        </a:rPr>
                        <a:t>https://</a:t>
                      </a:r>
                      <a:r>
                        <a:rPr lang="en-US" sz="1400" dirty="0" err="1">
                          <a:solidFill>
                            <a:schemeClr val="tx1"/>
                          </a:solidFill>
                          <a:hlinkClick r:id="rId5"/>
                        </a:rPr>
                        <a:t>www.ibm.com</a:t>
                      </a:r>
                      <a:r>
                        <a:rPr lang="en-US" sz="1400" dirty="0">
                          <a:solidFill>
                            <a:schemeClr val="tx1"/>
                          </a:solidFill>
                          <a:hlinkClick r:id="rId5"/>
                        </a:rPr>
                        <a:t>/thought-leadership/institute-business-value/</a:t>
                      </a:r>
                      <a:r>
                        <a:rPr lang="en-US" sz="1400" dirty="0" err="1">
                          <a:solidFill>
                            <a:schemeClr val="tx1"/>
                          </a:solidFill>
                          <a:hlinkClick r:id="rId5"/>
                        </a:rPr>
                        <a:t>en</a:t>
                      </a:r>
                      <a:r>
                        <a:rPr lang="en-US" sz="1400" dirty="0">
                          <a:solidFill>
                            <a:schemeClr val="tx1"/>
                          </a:solidFill>
                          <a:hlinkClick r:id="rId5"/>
                        </a:rPr>
                        <a:t>-us/report/</a:t>
                      </a:r>
                      <a:r>
                        <a:rPr lang="en-US" sz="1400" dirty="0" err="1">
                          <a:solidFill>
                            <a:schemeClr val="tx1"/>
                          </a:solidFill>
                          <a:hlinkClick r:id="rId5"/>
                        </a:rPr>
                        <a:t>ceo</a:t>
                      </a:r>
                      <a:r>
                        <a:rPr lang="en-US" sz="1400" dirty="0">
                          <a:solidFill>
                            <a:schemeClr val="tx1"/>
                          </a:solidFill>
                          <a:hlinkClick r:id="rId5"/>
                        </a:rPr>
                        <a:t>-generative-ai</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5196835"/>
                  </a:ext>
                </a:extLst>
              </a:tr>
              <a:tr h="955650">
                <a:tc>
                  <a:txBody>
                    <a:bodyPr/>
                    <a:lstStyle/>
                    <a:p>
                      <a:r>
                        <a:rPr lang="en-US" sz="1400" dirty="0">
                          <a:solidFill>
                            <a:schemeClr val="tx1"/>
                          </a:solidFill>
                          <a:hlinkClick r:id="rId6"/>
                        </a:rPr>
                        <a:t>Generative AI: The state of the market</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hlinkClick r:id="rId6"/>
                        </a:rPr>
                        <a:t>https://</a:t>
                      </a:r>
                      <a:r>
                        <a:rPr lang="en-US" sz="1400" dirty="0" err="1">
                          <a:solidFill>
                            <a:schemeClr val="tx1"/>
                          </a:solidFill>
                          <a:hlinkClick r:id="rId6"/>
                        </a:rPr>
                        <a:t>www.ibm.com</a:t>
                      </a:r>
                      <a:r>
                        <a:rPr lang="en-US" sz="1400" dirty="0">
                          <a:solidFill>
                            <a:schemeClr val="tx1"/>
                          </a:solidFill>
                          <a:hlinkClick r:id="rId6"/>
                        </a:rPr>
                        <a:t>/thought-leadership/institute-business-value/</a:t>
                      </a:r>
                      <a:r>
                        <a:rPr lang="en-US" sz="1400" dirty="0" err="1">
                          <a:solidFill>
                            <a:schemeClr val="tx1"/>
                          </a:solidFill>
                          <a:hlinkClick r:id="rId6"/>
                        </a:rPr>
                        <a:t>en</a:t>
                      </a:r>
                      <a:r>
                        <a:rPr lang="en-US" sz="1400" dirty="0">
                          <a:solidFill>
                            <a:schemeClr val="tx1"/>
                          </a:solidFill>
                          <a:hlinkClick r:id="rId6"/>
                        </a:rPr>
                        <a:t>-us/report/generative-ai-enterprise-priorities</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40283"/>
                  </a:ext>
                </a:extLst>
              </a:tr>
            </a:tbl>
          </a:graphicData>
        </a:graphic>
      </p:graphicFrame>
    </p:spTree>
    <p:extLst>
      <p:ext uri="{BB962C8B-B14F-4D97-AF65-F5344CB8AC3E}">
        <p14:creationId xmlns:p14="http://schemas.microsoft.com/office/powerpoint/2010/main" val="186681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1" y="500607"/>
            <a:ext cx="6629400" cy="6998569"/>
          </a:xfrm>
        </p:spPr>
        <p:txBody>
          <a:bodyPr/>
          <a:lstStyle/>
          <a:p>
            <a:r>
              <a:rPr lang="en-US" sz="4000" spc="-100" dirty="0">
                <a:solidFill>
                  <a:schemeClr val="tx1"/>
                </a:solidFill>
                <a:ea typeface="IBM Plex Sans" charset="0"/>
                <a:cs typeface="IBM Plex Sans" charset="0"/>
              </a:rPr>
              <a:t>As companies race to discover all the incredible new things generative AI can do, CEOs must lead the conversation about what it </a:t>
            </a:r>
            <a:r>
              <a:rPr lang="en-US" sz="4000" i="1" spc="-100" dirty="0">
                <a:solidFill>
                  <a:schemeClr val="tx1"/>
                </a:solidFill>
                <a:ea typeface="IBM Plex Sans" charset="0"/>
                <a:cs typeface="IBM Plex Sans" charset="0"/>
              </a:rPr>
              <a:t>should do. </a:t>
            </a:r>
            <a:br>
              <a:rPr lang="en-US" sz="4000" spc="-100" dirty="0">
                <a:solidFill>
                  <a:schemeClr val="tx1"/>
                </a:solidFill>
                <a:ea typeface="IBM Plex Sans" charset="0"/>
                <a:cs typeface="IBM Plex Sans" charset="0"/>
              </a:rPr>
            </a:br>
            <a:br>
              <a:rPr lang="en-US" sz="4000" spc="-100" dirty="0">
                <a:solidFill>
                  <a:schemeClr val="tx1"/>
                </a:solidFill>
                <a:ea typeface="IBM Plex Sans" charset="0"/>
                <a:cs typeface="IBM Plex Sans" charset="0"/>
              </a:rPr>
            </a:br>
            <a:br>
              <a:rPr lang="en-US" sz="4000" spc="-100" dirty="0">
                <a:solidFill>
                  <a:schemeClr val="tx1"/>
                </a:solidFill>
                <a:ea typeface="IBM Plex Sans" charset="0"/>
                <a:cs typeface="IBM Plex Sans" charset="0"/>
              </a:rPr>
            </a:br>
            <a:br>
              <a:rPr lang="en-US" sz="4000" spc="-100" dirty="0">
                <a:solidFill>
                  <a:schemeClr val="tx1"/>
                </a:solidFill>
                <a:ea typeface="IBM Plex Sans" charset="0"/>
                <a:cs typeface="IBM Plex Sans" charset="0"/>
              </a:rPr>
            </a:br>
            <a:r>
              <a:rPr lang="en-US" sz="3200" spc="-100" dirty="0">
                <a:solidFill>
                  <a:schemeClr val="tx1"/>
                </a:solidFill>
                <a:ea typeface="IBM Plex Sans" charset="0"/>
                <a:cs typeface="IBM Plex Sans" charset="0"/>
              </a:rPr>
              <a:t> </a:t>
            </a:r>
            <a:br>
              <a:rPr lang="en-US" sz="3200" spc="-100" dirty="0">
                <a:solidFill>
                  <a:schemeClr val="tx1"/>
                </a:solidFill>
                <a:ea typeface="IBM Plex Sans" charset="0"/>
                <a:cs typeface="IBM Plex Sans" charset="0"/>
              </a:rPr>
            </a:br>
            <a:endParaRPr lang="en-US" sz="3200" spc="-100" dirty="0">
              <a:solidFill>
                <a:schemeClr val="tx1"/>
              </a:solidFill>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sp>
        <p:nvSpPr>
          <p:cNvPr id="5" name="Picture Placeholder 4">
            <a:extLst>
              <a:ext uri="{FF2B5EF4-FFF2-40B4-BE49-F238E27FC236}">
                <a16:creationId xmlns:a16="http://schemas.microsoft.com/office/drawing/2014/main" id="{802CDF07-4C9E-B133-CD6B-8AA7B0C90D5E}"/>
              </a:ext>
            </a:extLst>
          </p:cNvPr>
          <p:cNvSpPr>
            <a:spLocks noGrp="1"/>
          </p:cNvSpPr>
          <p:nvPr>
            <p:ph type="pic" sz="quarter" idx="10"/>
          </p:nvPr>
        </p:nvSpPr>
        <p:spPr/>
        <p:txBody>
          <a:bodyPr/>
          <a:lstStyle/>
          <a:p>
            <a:endParaRPr lang="en-US"/>
          </a:p>
        </p:txBody>
      </p:sp>
      <p:pic>
        <p:nvPicPr>
          <p:cNvPr id="4" name="Picture Placeholder 3">
            <a:extLst>
              <a:ext uri="{FF2B5EF4-FFF2-40B4-BE49-F238E27FC236}">
                <a16:creationId xmlns:a16="http://schemas.microsoft.com/office/drawing/2014/main" id="{CD4565E2-6251-5ED9-EA3E-57677C50662E}"/>
              </a:ext>
            </a:extLst>
          </p:cNvPr>
          <p:cNvPicPr>
            <a:picLocks noChangeAspect="1"/>
          </p:cNvPicPr>
          <p:nvPr/>
        </p:nvPicPr>
        <p:blipFill rotWithShape="1">
          <a:blip r:embed="rId3">
            <a:extLst>
              <a:ext uri="{28A0092B-C50C-407E-A947-70E740481C1C}">
                <a14:useLocalDpi xmlns:a14="http://schemas.microsoft.com/office/drawing/2010/main"/>
              </a:ext>
            </a:extLst>
          </a:blip>
          <a:srcRect l="22" r="22"/>
          <a:stretch/>
        </p:blipFill>
        <p:spPr>
          <a:xfrm>
            <a:off x="7772398" y="457198"/>
            <a:ext cx="6400800" cy="7204175"/>
          </a:xfrm>
          <a:prstGeom prst="rect">
            <a:avLst/>
          </a:prstGeom>
        </p:spPr>
      </p:pic>
    </p:spTree>
    <p:extLst>
      <p:ext uri="{BB962C8B-B14F-4D97-AF65-F5344CB8AC3E}">
        <p14:creationId xmlns:p14="http://schemas.microsoft.com/office/powerpoint/2010/main" val="243839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solidFill>
                  <a:schemeClr val="accent1"/>
                </a:solidFill>
                <a:latin typeface="IBM Plex Sans Light" panose="020B0403050203000203" pitchFamily="34" charset="0"/>
                <a:ea typeface="IBM Plex Sans" charset="0"/>
                <a:cs typeface="IBM Plex Sans" charset="0"/>
              </a:rPr>
              <a:t>Responsible AI &amp; ethics</a:t>
            </a:r>
            <a:br>
              <a:rPr lang="en-US" dirty="0">
                <a:solidFill>
                  <a:schemeClr val="accent5"/>
                </a:solidFill>
                <a:latin typeface="IBM Plex Sans Light" panose="020B0403050203000203" pitchFamily="34" charset="0"/>
                <a:ea typeface="IBM Plex Sans" charset="0"/>
                <a:cs typeface="IBM Plex Sans" charset="0"/>
              </a:rPr>
            </a:br>
            <a:br>
              <a:rPr lang="en-US" dirty="0">
                <a:solidFill>
                  <a:schemeClr val="accent5"/>
                </a:solidFill>
                <a:latin typeface="IBM Plex Sans Light" panose="020B0403050203000203" pitchFamily="34" charset="0"/>
                <a:ea typeface="IBM Plex Sans" charset="0"/>
                <a:cs typeface="IBM Plex Sans" charset="0"/>
              </a:rPr>
            </a:br>
            <a:r>
              <a:rPr lang="en-US" sz="3200" b="1" dirty="0">
                <a:solidFill>
                  <a:schemeClr val="accent1"/>
                </a:solidFill>
                <a:latin typeface="IBM Plex Sans Light" panose="020B0403050203000203" pitchFamily="34" charset="0"/>
                <a:ea typeface="IBM Plex Sans" charset="0"/>
                <a:cs typeface="IBM Plex Sans" charset="0"/>
              </a:rPr>
              <a:t>Ethics can’t be delegated.</a:t>
            </a:r>
            <a:br>
              <a:rPr lang="en-US" sz="3200" dirty="0">
                <a:solidFill>
                  <a:schemeClr val="accent5"/>
                </a:solidFill>
                <a:latin typeface="IBM Plex Sans Light" panose="020B0403050203000203" pitchFamily="34" charset="0"/>
                <a:ea typeface="IBM Plex Sans" charset="0"/>
                <a:cs typeface="IBM Plex Sans" charset="0"/>
              </a:rPr>
            </a:br>
            <a:br>
              <a:rPr lang="en-US" sz="3200" dirty="0">
                <a:solidFill>
                  <a:schemeClr val="accent5"/>
                </a:solidFill>
                <a:latin typeface="IBM Plex Sans Light" panose="020B0403050203000203" pitchFamily="34" charset="0"/>
                <a:ea typeface="IBM Plex Sans" charset="0"/>
                <a:cs typeface="IBM Plex Sans" charset="0"/>
              </a:rPr>
            </a:br>
            <a:endParaRPr lang="en-US" dirty="0">
              <a:solidFill>
                <a:schemeClr val="accent5"/>
              </a:solidFill>
              <a:latin typeface="IBM Plex Sans Light" panose="020B0403050203000203" pitchFamily="34" charset="0"/>
              <a:ea typeface="IBM Plex Sans" charset="0"/>
              <a:cs typeface="IBM Plex Sans" charset="0"/>
            </a:endParaRPr>
          </a:p>
        </p:txBody>
      </p:sp>
      <p:sp>
        <p:nvSpPr>
          <p:cNvPr id="6" name="Rectangle 5"/>
          <p:cNvSpPr/>
          <p:nvPr/>
        </p:nvSpPr>
        <p:spPr>
          <a:xfrm>
            <a:off x="13853129" y="7838414"/>
            <a:ext cx="65"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marL="0" marR="0" lvl="0" indent="0" algn="ctr" defTabSz="109757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5F6FF"/>
              </a:solidFill>
              <a:effectLst/>
              <a:uLnTx/>
              <a:uFillTx/>
              <a:latin typeface="Arial Regular" charset="0"/>
              <a:ea typeface="+mn-ea"/>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70557" y="7821792"/>
            <a:ext cx="593808" cy="239562"/>
          </a:xfrm>
          <a:prstGeom prst="rect">
            <a:avLst/>
          </a:prstGeom>
          <a:noFill/>
        </p:spPr>
      </p:pic>
      <p:graphicFrame>
        <p:nvGraphicFramePr>
          <p:cNvPr id="4" name="Table 4">
            <a:extLst>
              <a:ext uri="{FF2B5EF4-FFF2-40B4-BE49-F238E27FC236}">
                <a16:creationId xmlns:a16="http://schemas.microsoft.com/office/drawing/2014/main" id="{2EA69BA3-8376-D401-0F46-F3D400CA0855}"/>
              </a:ext>
            </a:extLst>
          </p:cNvPr>
          <p:cNvGraphicFramePr>
            <a:graphicFrameLocks noGrp="1"/>
          </p:cNvGraphicFramePr>
          <p:nvPr>
            <p:extLst>
              <p:ext uri="{D42A27DB-BD31-4B8C-83A1-F6EECF244321}">
                <p14:modId xmlns:p14="http://schemas.microsoft.com/office/powerpoint/2010/main" val="70767580"/>
              </p:ext>
            </p:extLst>
          </p:nvPr>
        </p:nvGraphicFramePr>
        <p:xfrm>
          <a:off x="457201" y="3754759"/>
          <a:ext cx="6629400" cy="3906613"/>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240933773"/>
                    </a:ext>
                  </a:extLst>
                </a:gridCol>
                <a:gridCol w="1657350">
                  <a:extLst>
                    <a:ext uri="{9D8B030D-6E8A-4147-A177-3AD203B41FA5}">
                      <a16:colId xmlns:a16="http://schemas.microsoft.com/office/drawing/2014/main" val="389798085"/>
                    </a:ext>
                  </a:extLst>
                </a:gridCol>
                <a:gridCol w="1657350">
                  <a:extLst>
                    <a:ext uri="{9D8B030D-6E8A-4147-A177-3AD203B41FA5}">
                      <a16:colId xmlns:a16="http://schemas.microsoft.com/office/drawing/2014/main" val="3628640359"/>
                    </a:ext>
                  </a:extLst>
                </a:gridCol>
                <a:gridCol w="1657350">
                  <a:extLst>
                    <a:ext uri="{9D8B030D-6E8A-4147-A177-3AD203B41FA5}">
                      <a16:colId xmlns:a16="http://schemas.microsoft.com/office/drawing/2014/main" val="853860778"/>
                    </a:ext>
                  </a:extLst>
                </a:gridCol>
              </a:tblGrid>
              <a:tr h="465225">
                <a:tc>
                  <a:txBody>
                    <a:bodyPr/>
                    <a:lstStyle/>
                    <a:p>
                      <a:endParaRPr lang="en-US" sz="1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800" dirty="0">
                          <a:solidFill>
                            <a:schemeClr val="accent5"/>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1905958"/>
                  </a:ext>
                </a:extLst>
              </a:tr>
              <a:tr h="1720694">
                <a:tc>
                  <a:txBody>
                    <a:bodyPr/>
                    <a:lstStyle/>
                    <a:p>
                      <a:r>
                        <a:rPr lang="en-US" sz="1800" b="1" dirty="0">
                          <a:solidFill>
                            <a:schemeClr val="tx1"/>
                          </a:solidFill>
                        </a:rPr>
                        <a:t>What CEOs need to know</a:t>
                      </a:r>
                    </a:p>
                  </a:txBody>
                  <a:tcPr>
                    <a:lnL w="12700" cmpd="sng">
                      <a:noFill/>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CEOs can’t pass the buck on AI ethics.</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 typeface="+mj-lt"/>
                        <a:buNone/>
                        <a:tabLst/>
                        <a:defRPr/>
                      </a:pPr>
                      <a:r>
                        <a:rPr kumimoji="0" lang="en-US" sz="1400" b="0" i="0" u="none" strike="noStrike" kern="0" cap="none" spc="0" normalizeH="0" baseline="0" noProof="0" dirty="0">
                          <a:ln>
                            <a:noFill/>
                          </a:ln>
                          <a:solidFill>
                            <a:srgbClr val="000000"/>
                          </a:solidFill>
                          <a:effectLst/>
                          <a:uLnTx/>
                          <a:uFillTx/>
                          <a:latin typeface="+mn-lt"/>
                        </a:rPr>
                        <a:t>Customers are judging every decision you make. Don’t jeopardize their trust. </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rPr>
                        <a:t>Some companies freeze in the headlights of regulatory ambiguity.</a:t>
                      </a:r>
                    </a:p>
                  </a:txBody>
                  <a:tcPr>
                    <a:lnL w="6350" cap="flat" cmpd="sng" algn="ctr">
                      <a:solidFill>
                        <a:schemeClr val="accent5"/>
                      </a:solidFill>
                      <a:prstDash val="solid"/>
                      <a:round/>
                      <a:headEnd type="none" w="med" len="med"/>
                      <a:tailEnd type="none" w="med" len="med"/>
                    </a:lnL>
                    <a:lnR w="12700" cmpd="sng">
                      <a:noFill/>
                    </a:lnR>
                    <a:lnT w="38100" cmpd="sng">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711487"/>
                  </a:ext>
                </a:extLst>
              </a:tr>
              <a:tr h="1720694">
                <a:tc>
                  <a:txBody>
                    <a:bodyPr/>
                    <a:lstStyle/>
                    <a:p>
                      <a:r>
                        <a:rPr lang="en-US" sz="1800" b="1" dirty="0">
                          <a:solidFill>
                            <a:schemeClr val="tx1"/>
                          </a:solidFill>
                        </a:rPr>
                        <a:t>What CEOs need to do</a:t>
                      </a:r>
                    </a:p>
                  </a:txBody>
                  <a:tcPr>
                    <a:lnL w="12700" cmpd="sng">
                      <a:noFill/>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latin typeface="+mn-lt"/>
                        </a:rPr>
                        <a:t>Give ethics teams a seat at the table—not an unfunded mandate..</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dirty="0">
                          <a:solidFill>
                            <a:schemeClr val="tx1"/>
                          </a:solidFill>
                          <a:latin typeface="+mn-lt"/>
                        </a:rPr>
                        <a:t>Earn trust by aligning with customer expectations.</a:t>
                      </a:r>
                    </a:p>
                  </a:txBody>
                  <a:tcP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solidFill>
                            <a:schemeClr val="tx1"/>
                          </a:solidFill>
                          <a:latin typeface="+mn-lt"/>
                        </a:rPr>
                        <a:t>Bake in regulatory preparedness for all AI and data investments.</a:t>
                      </a:r>
                    </a:p>
                  </a:txBody>
                  <a:tcPr>
                    <a:lnL w="6350" cap="flat" cmpd="sng" algn="ctr">
                      <a:solidFill>
                        <a:schemeClr val="accent5"/>
                      </a:solidFill>
                      <a:prstDash val="solid"/>
                      <a:round/>
                      <a:headEnd type="none" w="med" len="med"/>
                      <a:tailEnd type="none" w="med" len="med"/>
                    </a:lnL>
                    <a:lnR w="12700" cmpd="sng">
                      <a:noFill/>
                    </a:lnR>
                    <a:lnT w="63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31839515"/>
                  </a:ext>
                </a:extLst>
              </a:tr>
            </a:tbl>
          </a:graphicData>
        </a:graphic>
      </p:graphicFrame>
      <p:sp>
        <p:nvSpPr>
          <p:cNvPr id="5" name="Picture Placeholder 4">
            <a:extLst>
              <a:ext uri="{FF2B5EF4-FFF2-40B4-BE49-F238E27FC236}">
                <a16:creationId xmlns:a16="http://schemas.microsoft.com/office/drawing/2014/main" id="{DA3B63B0-B62E-2712-C567-AB4188D8971C}"/>
              </a:ext>
            </a:extLst>
          </p:cNvPr>
          <p:cNvSpPr>
            <a:spLocks noGrp="1"/>
          </p:cNvSpPr>
          <p:nvPr>
            <p:ph type="pic" sz="quarter" idx="10"/>
          </p:nvPr>
        </p:nvSpPr>
        <p:spPr/>
        <p:txBody>
          <a:bodyPr/>
          <a:lstStyle/>
          <a:p>
            <a:endParaRPr lang="en-US"/>
          </a:p>
        </p:txBody>
      </p:sp>
      <p:pic>
        <p:nvPicPr>
          <p:cNvPr id="2" name="Picture Placeholder 11">
            <a:extLst>
              <a:ext uri="{FF2B5EF4-FFF2-40B4-BE49-F238E27FC236}">
                <a16:creationId xmlns:a16="http://schemas.microsoft.com/office/drawing/2014/main" id="{DC753558-A042-A307-9505-9951FDE16171}"/>
              </a:ext>
            </a:extLst>
          </p:cNvPr>
          <p:cNvPicPr>
            <a:picLocks noChangeAspect="1"/>
          </p:cNvPicPr>
          <p:nvPr/>
        </p:nvPicPr>
        <p:blipFill rotWithShape="1">
          <a:blip r:embed="rId3"/>
          <a:srcRect l="19365" r="23480" b="3552"/>
          <a:stretch/>
        </p:blipFill>
        <p:spPr>
          <a:xfrm>
            <a:off x="7744961" y="438071"/>
            <a:ext cx="6519404" cy="7334330"/>
          </a:xfrm>
          <a:prstGeom prst="rect">
            <a:avLst/>
          </a:prstGeom>
        </p:spPr>
      </p:pic>
    </p:spTree>
    <p:extLst>
      <p:ext uri="{BB962C8B-B14F-4D97-AF65-F5344CB8AC3E}">
        <p14:creationId xmlns:p14="http://schemas.microsoft.com/office/powerpoint/2010/main" val="229681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solidFill>
                  <a:schemeClr val="accent1"/>
                </a:solidFill>
                <a:latin typeface="IBM Plex Sans Medm" panose="020B0503050203000203" pitchFamily="34" charset="0"/>
              </a:rPr>
              <a:t>Strategy.</a:t>
            </a:r>
          </a:p>
          <a:p>
            <a:r>
              <a:rPr lang="en-US" sz="3200" dirty="0"/>
              <a:t>Trust.</a:t>
            </a:r>
          </a:p>
          <a:p>
            <a:r>
              <a:rPr lang="en-US" sz="3200" dirty="0"/>
              <a:t>Compliance.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10514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D428FD4C-5C28-EB42-8310-1EE9546E0EC6}"/>
              </a:ext>
            </a:extLst>
          </p:cNvPr>
          <p:cNvSpPr>
            <a:spLocks noGrp="1"/>
          </p:cNvSpPr>
          <p:nvPr>
            <p:ph sz="quarter" idx="18"/>
          </p:nvPr>
        </p:nvSpPr>
        <p:spPr>
          <a:noFill/>
        </p:spPr>
        <p:txBody>
          <a:bodyPr tIns="457200"/>
          <a:lstStyle/>
          <a:p>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r>
              <a:rPr lang="en-US" sz="1600" kern="1200" dirty="0">
                <a:latin typeface="IBM Plex Sans Light" panose="020B0403050203000203" pitchFamily="34" charset="0"/>
              </a:rPr>
              <a:t>of executives say AI ethics is important to their enterprise-wide AI approach</a:t>
            </a:r>
            <a:endParaRPr lang="en-US" sz="1600" kern="1200" dirty="0">
              <a:solidFill>
                <a:srgbClr val="000000">
                  <a:lumMod val="75000"/>
                  <a:lumOff val="25000"/>
                </a:srgbClr>
              </a:solidFill>
              <a:latin typeface="IBM Plex Sans Light" panose="020B0403050203000203" pitchFamily="34" charset="0"/>
            </a:endParaRPr>
          </a:p>
        </p:txBody>
      </p:sp>
      <p:sp>
        <p:nvSpPr>
          <p:cNvPr id="2" name="Title 1">
            <a:extLst>
              <a:ext uri="{FF2B5EF4-FFF2-40B4-BE49-F238E27FC236}">
                <a16:creationId xmlns:a16="http://schemas.microsoft.com/office/drawing/2014/main" id="{D2B902B6-0402-134C-ABE4-9AE5D938DB04}"/>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know</a:t>
            </a:r>
            <a:br>
              <a:rPr lang="en-US" b="1" dirty="0">
                <a:solidFill>
                  <a:schemeClr val="accent2"/>
                </a:solidFill>
                <a:latin typeface="IBM Plex Sans SmBld" panose="020B0503050203000203" pitchFamily="34" charset="0"/>
              </a:rPr>
            </a:br>
            <a:r>
              <a:rPr lang="en-US" sz="2800" dirty="0"/>
              <a:t>CEOs can’t pass the buck on AI ethics.</a:t>
            </a:r>
            <a:endParaRPr lang="en-US" dirty="0"/>
          </a:p>
        </p:txBody>
      </p:sp>
      <p:sp>
        <p:nvSpPr>
          <p:cNvPr id="19" name="Content Placeholder 18">
            <a:extLst>
              <a:ext uri="{FF2B5EF4-FFF2-40B4-BE49-F238E27FC236}">
                <a16:creationId xmlns:a16="http://schemas.microsoft.com/office/drawing/2014/main" id="{234D57C2-C2FE-F245-9BDC-AEF0A494666F}"/>
              </a:ext>
            </a:extLst>
          </p:cNvPr>
          <p:cNvSpPr>
            <a:spLocks noGrp="1"/>
          </p:cNvSpPr>
          <p:nvPr>
            <p:ph sz="quarter" idx="16"/>
          </p:nvPr>
        </p:nvSpPr>
        <p:spPr>
          <a:noFill/>
        </p:spPr>
        <p:txBody>
          <a:bodyPr tIns="457200"/>
          <a:lstStyle/>
          <a:p>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r>
              <a:rPr lang="en-US" sz="1600" kern="1200" dirty="0">
                <a:latin typeface="IBM Plex Sans Light" panose="020B0403050203000203" pitchFamily="34" charset="0"/>
              </a:rPr>
              <a:t>executives look directly to CEOs for guidance on AI ethics than the Board of Directors, General Counsel, Privacy Officers, or Risk and Compliance Officers</a:t>
            </a:r>
            <a:endParaRPr lang="en-US" dirty="0">
              <a:latin typeface="IBM Plex Sans Light" panose="020B0403050203000203" pitchFamily="34" charset="0"/>
            </a:endParaRPr>
          </a:p>
        </p:txBody>
      </p:sp>
      <p:sp>
        <p:nvSpPr>
          <p:cNvPr id="17" name="Content Placeholder 16">
            <a:extLst>
              <a:ext uri="{FF2B5EF4-FFF2-40B4-BE49-F238E27FC236}">
                <a16:creationId xmlns:a16="http://schemas.microsoft.com/office/drawing/2014/main" id="{D5C73F54-EC66-E143-A6C4-969606CB4DDC}"/>
              </a:ext>
            </a:extLst>
          </p:cNvPr>
          <p:cNvSpPr>
            <a:spLocks noGrp="1"/>
          </p:cNvSpPr>
          <p:nvPr>
            <p:ph sz="quarter" idx="15"/>
          </p:nvPr>
        </p:nvSpPr>
        <p:spPr>
          <a:noFill/>
        </p:spPr>
        <p:txBody>
          <a:bodyPr tIns="457200"/>
          <a:lstStyle/>
          <a:p>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r>
              <a:rPr lang="en-US" sz="1600" kern="1200" dirty="0">
                <a:latin typeface="IBM Plex Sans Light" panose="020B0403050203000203" pitchFamily="34" charset="0"/>
              </a:rPr>
              <a:t>of executives say business leaders—not technology leaders—should be primarily accountable for AI ethics. </a:t>
            </a:r>
            <a:endParaRPr lang="en-US" sz="1800" dirty="0">
              <a:latin typeface="IBM Plex Sans Light" panose="020B0403050203000203" pitchFamily="34" charset="0"/>
            </a:endParaRPr>
          </a:p>
        </p:txBody>
      </p:sp>
      <p:sp>
        <p:nvSpPr>
          <p:cNvPr id="22" name="Content Placeholder 21">
            <a:extLst>
              <a:ext uri="{FF2B5EF4-FFF2-40B4-BE49-F238E27FC236}">
                <a16:creationId xmlns:a16="http://schemas.microsoft.com/office/drawing/2014/main" id="{074FEDBD-D28C-DF43-8531-28EFADD9F240}"/>
              </a:ext>
            </a:extLst>
          </p:cNvPr>
          <p:cNvSpPr>
            <a:spLocks noGrp="1"/>
          </p:cNvSpPr>
          <p:nvPr>
            <p:ph sz="quarter" idx="19"/>
          </p:nvPr>
        </p:nvSpPr>
        <p:spPr>
          <a:noFill/>
        </p:spPr>
        <p:txBody>
          <a:bodyPr tIns="457200"/>
          <a:lstStyle/>
          <a:p>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r>
              <a:rPr lang="en-US" sz="1600" kern="1200" dirty="0">
                <a:latin typeface="IBM Plex Sans Light" panose="020B0403050203000203" pitchFamily="34" charset="0"/>
              </a:rPr>
              <a:t>of executives believe that major ethical risks abound with the adoption of generative AI, which would be very difficult to manage without new, or at least more mature, governance structures</a:t>
            </a:r>
          </a:p>
        </p:txBody>
      </p:sp>
      <p:sp>
        <p:nvSpPr>
          <p:cNvPr id="23" name="Content Placeholder 22">
            <a:extLst>
              <a:ext uri="{FF2B5EF4-FFF2-40B4-BE49-F238E27FC236}">
                <a16:creationId xmlns:a16="http://schemas.microsoft.com/office/drawing/2014/main" id="{B58C5CC4-6B22-3148-A93E-E42D56F11068}"/>
              </a:ext>
            </a:extLst>
          </p:cNvPr>
          <p:cNvSpPr>
            <a:spLocks noGrp="1"/>
          </p:cNvSpPr>
          <p:nvPr>
            <p:ph sz="quarter" idx="20"/>
          </p:nvPr>
        </p:nvSpPr>
        <p:spPr>
          <a:noFill/>
        </p:spPr>
        <p:txBody>
          <a:bodyPr tIns="457200"/>
          <a:lstStyle/>
          <a:p>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br>
              <a:rPr lang="en-US" sz="1600" kern="1200" dirty="0">
                <a:latin typeface="IBM Plex Sans Medm" panose="020B0503050203000203" pitchFamily="34" charset="0"/>
              </a:rPr>
            </a:br>
            <a:r>
              <a:rPr lang="en-US" sz="1600" kern="1200" dirty="0">
                <a:latin typeface="IBM Plex Sans Light" panose="020B0403050203000203" pitchFamily="34" charset="0"/>
              </a:rPr>
              <a:t>of executives have operationalized common principles of AI ethics</a:t>
            </a:r>
            <a:endParaRPr lang="en-US" sz="6000" dirty="0">
              <a:latin typeface="IBM Plex Sans Light" panose="020B0403050203000203" pitchFamily="34" charset="0"/>
            </a:endParaRPr>
          </a:p>
        </p:txBody>
      </p:sp>
      <p:sp>
        <p:nvSpPr>
          <p:cNvPr id="18" name="Rectangle 17">
            <a:extLst>
              <a:ext uri="{FF2B5EF4-FFF2-40B4-BE49-F238E27FC236}">
                <a16:creationId xmlns:a16="http://schemas.microsoft.com/office/drawing/2014/main" id="{37C4AB4B-D976-1948-A499-85D8FB9C84A0}"/>
              </a:ext>
            </a:extLst>
          </p:cNvPr>
          <p:cNvSpPr/>
          <p:nvPr/>
        </p:nvSpPr>
        <p:spPr>
          <a:xfrm>
            <a:off x="0" y="4114800"/>
            <a:ext cx="3657600" cy="411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051243"/>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C73B427C-5BF0-E878-1C41-1DFB60BCF610}"/>
              </a:ext>
            </a:extLst>
          </p:cNvPr>
          <p:cNvSpPr txBox="1"/>
          <p:nvPr/>
        </p:nvSpPr>
        <p:spPr>
          <a:xfrm>
            <a:off x="7498080" y="298376"/>
            <a:ext cx="2697440"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1"/>
                </a:solidFill>
                <a:ea typeface="IBM Plex Sans" charset="0"/>
                <a:cs typeface="IBM Plex Sans" charset="0"/>
              </a:rPr>
              <a:t>3X </a:t>
            </a:r>
            <a:r>
              <a:rPr lang="en-US" sz="4800" i="1" dirty="0">
                <a:solidFill>
                  <a:schemeClr val="accent1"/>
                </a:solidFill>
                <a:ea typeface="IBM Plex Sans" charset="0"/>
                <a:cs typeface="IBM Plex Sans" charset="0"/>
              </a:rPr>
              <a:t>more</a:t>
            </a:r>
            <a:endParaRPr lang="en-US" sz="6000" i="1" dirty="0">
              <a:solidFill>
                <a:schemeClr val="accent1"/>
              </a:solidFill>
              <a:latin typeface="+mn-lt"/>
              <a:ea typeface="IBM Plex Sans" charset="0"/>
              <a:cs typeface="IBM Plex Sans" charset="0"/>
            </a:endParaRPr>
          </a:p>
        </p:txBody>
      </p:sp>
      <p:sp>
        <p:nvSpPr>
          <p:cNvPr id="5" name="TextBox 4">
            <a:extLst>
              <a:ext uri="{FF2B5EF4-FFF2-40B4-BE49-F238E27FC236}">
                <a16:creationId xmlns:a16="http://schemas.microsoft.com/office/drawing/2014/main" id="{C2CCC808-D1BC-0831-41F8-CC4591899AF9}"/>
              </a:ext>
            </a:extLst>
          </p:cNvPr>
          <p:cNvSpPr txBox="1"/>
          <p:nvPr/>
        </p:nvSpPr>
        <p:spPr>
          <a:xfrm>
            <a:off x="11170488" y="298376"/>
            <a:ext cx="3273504"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1"/>
                </a:solidFill>
                <a:latin typeface="+mn-lt"/>
                <a:ea typeface="IBM Plex Sans" charset="0"/>
                <a:cs typeface="IBM Plex Sans" charset="0"/>
              </a:rPr>
              <a:t>80%</a:t>
            </a:r>
          </a:p>
        </p:txBody>
      </p:sp>
      <p:sp>
        <p:nvSpPr>
          <p:cNvPr id="6" name="TextBox 5">
            <a:extLst>
              <a:ext uri="{FF2B5EF4-FFF2-40B4-BE49-F238E27FC236}">
                <a16:creationId xmlns:a16="http://schemas.microsoft.com/office/drawing/2014/main" id="{83C493D4-C858-E9DF-07AA-06E741266536}"/>
              </a:ext>
            </a:extLst>
          </p:cNvPr>
          <p:cNvSpPr txBox="1"/>
          <p:nvPr/>
        </p:nvSpPr>
        <p:spPr>
          <a:xfrm>
            <a:off x="380140" y="4401148"/>
            <a:ext cx="2398555"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1"/>
                </a:solidFill>
                <a:ea typeface="IBM Plex Sans" charset="0"/>
                <a:cs typeface="IBM Plex Sans" charset="0"/>
              </a:rPr>
              <a:t>79%</a:t>
            </a:r>
            <a:endParaRPr lang="en-US" sz="6000" dirty="0">
              <a:solidFill>
                <a:schemeClr val="accent1"/>
              </a:solidFill>
              <a:latin typeface="+mn-lt"/>
              <a:ea typeface="IBM Plex Sans" charset="0"/>
              <a:cs typeface="IBM Plex Sans" charset="0"/>
            </a:endParaRPr>
          </a:p>
        </p:txBody>
      </p:sp>
      <p:sp>
        <p:nvSpPr>
          <p:cNvPr id="7" name="TextBox 6">
            <a:extLst>
              <a:ext uri="{FF2B5EF4-FFF2-40B4-BE49-F238E27FC236}">
                <a16:creationId xmlns:a16="http://schemas.microsoft.com/office/drawing/2014/main" id="{B363B512-B784-0A85-3CCB-A81E4D371098}"/>
              </a:ext>
            </a:extLst>
          </p:cNvPr>
          <p:cNvSpPr txBox="1"/>
          <p:nvPr/>
        </p:nvSpPr>
        <p:spPr>
          <a:xfrm>
            <a:off x="3858816" y="4402832"/>
            <a:ext cx="1872208"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1"/>
                </a:solidFill>
                <a:ea typeface="IBM Plex Sans" charset="0"/>
                <a:cs typeface="IBM Plex Sans" charset="0"/>
              </a:rPr>
              <a:t>58%</a:t>
            </a:r>
            <a:endParaRPr lang="en-US" sz="6000" dirty="0">
              <a:solidFill>
                <a:schemeClr val="accent1"/>
              </a:solidFill>
              <a:latin typeface="+mn-lt"/>
              <a:ea typeface="IBM Plex Sans" charset="0"/>
              <a:cs typeface="IBM Plex Sans" charset="0"/>
            </a:endParaRPr>
          </a:p>
        </p:txBody>
      </p:sp>
      <p:pic>
        <p:nvPicPr>
          <p:cNvPr id="10" name="Content Placeholder 1">
            <a:extLst>
              <a:ext uri="{FF2B5EF4-FFF2-40B4-BE49-F238E27FC236}">
                <a16:creationId xmlns:a16="http://schemas.microsoft.com/office/drawing/2014/main" id="{AE6F98BE-DA9A-1665-6982-5C8C894D6B22}"/>
              </a:ext>
            </a:extLst>
          </p:cNvPr>
          <p:cNvPicPr>
            <a:picLocks noGrp="1" noChangeAspect="1"/>
          </p:cNvPicPr>
          <p:nvPr>
            <p:ph sz="quarter" idx="17"/>
          </p:nvPr>
        </p:nvPicPr>
        <p:blipFill>
          <a:blip r:embed="rId3"/>
          <a:stretch/>
        </p:blipFill>
        <p:spPr>
          <a:xfrm>
            <a:off x="10972800" y="4114800"/>
            <a:ext cx="3657600" cy="4114800"/>
          </a:xfrm>
          <a:noFill/>
        </p:spPr>
      </p:pic>
      <p:sp>
        <p:nvSpPr>
          <p:cNvPr id="11" name="TextBox 10">
            <a:extLst>
              <a:ext uri="{FF2B5EF4-FFF2-40B4-BE49-F238E27FC236}">
                <a16:creationId xmlns:a16="http://schemas.microsoft.com/office/drawing/2014/main" id="{F5FA5C01-E9E5-2861-A0FB-E6F06448AD2B}"/>
              </a:ext>
            </a:extLst>
          </p:cNvPr>
          <p:cNvSpPr txBox="1"/>
          <p:nvPr/>
        </p:nvSpPr>
        <p:spPr>
          <a:xfrm>
            <a:off x="3137647" y="2402541"/>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12" name="TextBox 11">
            <a:extLst>
              <a:ext uri="{FF2B5EF4-FFF2-40B4-BE49-F238E27FC236}">
                <a16:creationId xmlns:a16="http://schemas.microsoft.com/office/drawing/2014/main" id="{3E089937-778C-AEE5-8404-D05C80018C2D}"/>
              </a:ext>
            </a:extLst>
          </p:cNvPr>
          <p:cNvSpPr txBox="1"/>
          <p:nvPr/>
        </p:nvSpPr>
        <p:spPr>
          <a:xfrm>
            <a:off x="7570088" y="4402832"/>
            <a:ext cx="1977360" cy="1073224"/>
          </a:xfrm>
          <a:prstGeom prst="rect">
            <a:avLst/>
          </a:prstGeom>
          <a:noFill/>
        </p:spPr>
        <p:txBody>
          <a:bodyPr wrap="square" lIns="0" tIns="0" rIns="0" bIns="0" rtlCol="0">
            <a:noAutofit/>
          </a:bodyPr>
          <a:lstStyle/>
          <a:p>
            <a:pPr algn="l">
              <a:lnSpc>
                <a:spcPct val="110000"/>
              </a:lnSpc>
              <a:spcBef>
                <a:spcPts val="1800"/>
              </a:spcBef>
            </a:pPr>
            <a:r>
              <a:rPr lang="en-US" sz="6000" dirty="0">
                <a:solidFill>
                  <a:schemeClr val="accent1"/>
                </a:solidFill>
                <a:latin typeface="+mn-lt"/>
                <a:ea typeface="IBM Plex Sans" charset="0"/>
                <a:cs typeface="IBM Plex Sans" charset="0"/>
              </a:rPr>
              <a:t>25%</a:t>
            </a:r>
          </a:p>
        </p:txBody>
      </p:sp>
      <p:cxnSp>
        <p:nvCxnSpPr>
          <p:cNvPr id="13" name="Straight Connector 12">
            <a:extLst>
              <a:ext uri="{FF2B5EF4-FFF2-40B4-BE49-F238E27FC236}">
                <a16:creationId xmlns:a16="http://schemas.microsoft.com/office/drawing/2014/main" id="{9872C465-980D-BB99-4FD8-3EEDA1C0687A}"/>
              </a:ext>
            </a:extLst>
          </p:cNvPr>
          <p:cNvCxnSpPr>
            <a:cxnSpLocks/>
          </p:cNvCxnSpPr>
          <p:nvPr/>
        </p:nvCxnSpPr>
        <p:spPr bwMode="auto">
          <a:xfrm flipV="1">
            <a:off x="3655815" y="6203248"/>
            <a:ext cx="3570" cy="19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5AE3A63-7D42-5376-14A3-7F36A310FB63}"/>
              </a:ext>
            </a:extLst>
          </p:cNvPr>
          <p:cNvCxnSpPr>
            <a:cxnSpLocks/>
          </p:cNvCxnSpPr>
          <p:nvPr/>
        </p:nvCxnSpPr>
        <p:spPr bwMode="auto">
          <a:xfrm flipV="1">
            <a:off x="7311630" y="6203032"/>
            <a:ext cx="3570" cy="1944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992270A-A44B-CEC5-0CA9-FE5A02B46E7F}"/>
              </a:ext>
            </a:extLst>
          </p:cNvPr>
          <p:cNvSpPr txBox="1"/>
          <p:nvPr/>
        </p:nvSpPr>
        <p:spPr>
          <a:xfrm>
            <a:off x="2846628" y="4618896"/>
            <a:ext cx="469736" cy="637728"/>
          </a:xfrm>
          <a:prstGeom prst="rect">
            <a:avLst/>
          </a:prstGeom>
          <a:noFill/>
        </p:spPr>
        <p:txBody>
          <a:bodyPr wrap="square" lIns="0" tIns="0" rIns="0" bIns="0" rtlCol="0">
            <a:noAutofit/>
          </a:bodyPr>
          <a:lstStyle/>
          <a:p>
            <a:pPr algn="l">
              <a:lnSpc>
                <a:spcPct val="110000"/>
              </a:lnSpc>
              <a:spcBef>
                <a:spcPts val="1800"/>
              </a:spcBef>
            </a:pPr>
            <a:r>
              <a:rPr lang="en-US" sz="4000" dirty="0">
                <a:solidFill>
                  <a:schemeClr val="accent1"/>
                </a:solidFill>
                <a:latin typeface="+mn-lt"/>
                <a:ea typeface="IBM Plex Sans" charset="0"/>
                <a:cs typeface="IBM Plex Sans" charset="0"/>
              </a:rPr>
              <a:t>&amp;</a:t>
            </a:r>
          </a:p>
        </p:txBody>
      </p:sp>
      <p:sp>
        <p:nvSpPr>
          <p:cNvPr id="24" name="TextBox 23">
            <a:extLst>
              <a:ext uri="{FF2B5EF4-FFF2-40B4-BE49-F238E27FC236}">
                <a16:creationId xmlns:a16="http://schemas.microsoft.com/office/drawing/2014/main" id="{C6F0B02B-3EC6-B80F-3FF5-4AC03E3C4BB7}"/>
              </a:ext>
            </a:extLst>
          </p:cNvPr>
          <p:cNvSpPr txBox="1"/>
          <p:nvPr/>
        </p:nvSpPr>
        <p:spPr>
          <a:xfrm>
            <a:off x="5914228" y="4701208"/>
            <a:ext cx="1328964" cy="421704"/>
          </a:xfrm>
          <a:prstGeom prst="rect">
            <a:avLst/>
          </a:prstGeom>
          <a:noFill/>
        </p:spPr>
        <p:txBody>
          <a:bodyPr wrap="square" lIns="0" tIns="0" rIns="0" bIns="0" rtlCol="0">
            <a:noAutofit/>
          </a:bodyPr>
          <a:lstStyle/>
          <a:p>
            <a:pPr algn="l">
              <a:lnSpc>
                <a:spcPct val="110000"/>
              </a:lnSpc>
              <a:spcBef>
                <a:spcPts val="1800"/>
              </a:spcBef>
            </a:pPr>
            <a:r>
              <a:rPr lang="en-US" sz="2400" i="1" dirty="0">
                <a:solidFill>
                  <a:schemeClr val="accent1"/>
                </a:solidFill>
                <a:ea typeface="IBM Plex Sans" charset="0"/>
                <a:cs typeface="IBM Plex Sans" charset="0"/>
              </a:rPr>
              <a:t>But only…</a:t>
            </a:r>
            <a:endParaRPr lang="en-US" sz="2400" i="1" dirty="0">
              <a:solidFill>
                <a:schemeClr val="accent1"/>
              </a:solidFill>
              <a:latin typeface="+mn-lt"/>
              <a:ea typeface="IBM Plex Sans" charset="0"/>
              <a:cs typeface="IBM Plex Sans" charset="0"/>
            </a:endParaRPr>
          </a:p>
        </p:txBody>
      </p:sp>
      <p:sp>
        <p:nvSpPr>
          <p:cNvPr id="3" name="Text Placeholder 7">
            <a:extLst>
              <a:ext uri="{FF2B5EF4-FFF2-40B4-BE49-F238E27FC236}">
                <a16:creationId xmlns:a16="http://schemas.microsoft.com/office/drawing/2014/main" id="{84D1A672-BF78-E5F8-46D3-599148291970}"/>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Strategy</a:t>
            </a:r>
          </a:p>
        </p:txBody>
      </p:sp>
    </p:spTree>
    <p:extLst>
      <p:ext uri="{BB962C8B-B14F-4D97-AF65-F5344CB8AC3E}">
        <p14:creationId xmlns:p14="http://schemas.microsoft.com/office/powerpoint/2010/main" val="257357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do</a:t>
            </a:r>
            <a:endParaRPr lang="en-US"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pPr lvl="0">
              <a:tabLst>
                <a:tab pos="457200" algn="l"/>
              </a:tabLst>
            </a:pP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Take charge, even if it’s outside your comfort zone. </a:t>
            </a:r>
            <a:r>
              <a:rPr lang="en-US" sz="1800" dirty="0">
                <a:effectLst/>
                <a:ea typeface="Times New Roman" panose="02020603050405020304" pitchFamily="18" charset="0"/>
                <a:cs typeface="Calibri" panose="020F0502020204030204" pitchFamily="34" charset="0"/>
              </a:rPr>
              <a:t>Consider appointing a Chief AI Ethics Officer or another leader to run point on enterprise-wide efforts, and make accountability clear among current executive roles. Align executives to common AI ethics goals across business units and functions. Make sure the right people come to the table—including your risk and information security execs. </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pPr lvl="0">
              <a:tabLst>
                <a:tab pos="457200" algn="l"/>
              </a:tabLst>
            </a:pPr>
            <a:r>
              <a:rPr lang="en-US" sz="1800" b="1" kern="0" dirty="0">
                <a:solidFill>
                  <a:schemeClr val="accent1"/>
                </a:solidFill>
                <a:effectLst/>
                <a:latin typeface="IBM Plex Sans" panose="020B0503050203000203" pitchFamily="34" charset="0"/>
                <a:ea typeface="Times New Roman" panose="02020603050405020304" pitchFamily="18" charset="0"/>
                <a:cs typeface="Calibri" panose="020F0502020204030204" pitchFamily="34" charset="0"/>
              </a:rPr>
              <a:t>Create effective human + technology collaborations</a:t>
            </a: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 </a:t>
            </a:r>
            <a:r>
              <a:rPr lang="en-US" sz="1800" dirty="0">
                <a:effectLst/>
                <a:ea typeface="Times New Roman" panose="02020603050405020304" pitchFamily="18" charset="0"/>
                <a:cs typeface="Calibri" panose="020F0502020204030204" pitchFamily="34" charset="0"/>
              </a:rPr>
              <a:t>Set the tone and strike the right balance between automation and augmentation. Recommend that a design guide for AI is created and adopted, and a specific section on algorithmic accountability be incorporated into the company’s code of business ethics. Promote the training, AI and data literacy, and change management agenda. Treat impacted employees with dignity and respect</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201400" y="2057400"/>
            <a:ext cx="3170584" cy="5486400"/>
          </a:xfrm>
        </p:spPr>
        <p:txBody>
          <a:bodyPr/>
          <a:lstStyle/>
          <a:p>
            <a:pPr>
              <a:tabLst>
                <a:tab pos="457200" algn="l"/>
              </a:tabLst>
            </a:pPr>
            <a:r>
              <a:rPr lang="en-US" sz="1800" b="1" dirty="0">
                <a:solidFill>
                  <a:schemeClr val="accent1"/>
                </a:solidFill>
                <a:effectLst/>
                <a:latin typeface="IBM Plex Sans" panose="020B0503050203000203" pitchFamily="34" charset="0"/>
                <a:ea typeface="Times New Roman" panose="02020603050405020304" pitchFamily="18" charset="0"/>
                <a:cs typeface="Calibri" panose="020F0502020204030204" pitchFamily="34" charset="0"/>
              </a:rPr>
              <a:t>Establish “ethical interoperability.” </a:t>
            </a:r>
            <a:r>
              <a:rPr lang="en-US" sz="1800" dirty="0">
                <a:effectLst/>
                <a:ea typeface="Times New Roman" panose="02020603050405020304" pitchFamily="18" charset="0"/>
                <a:cs typeface="Calibri" panose="020F0502020204030204" pitchFamily="34" charset="0"/>
              </a:rPr>
              <a:t>Augment your innovation ecosystem by identifying and engaging key AI-focused technology partners, academics, startups, and other business partners. Affirm values as part of your corporate identity and culture—and make sure the values of all your partners are aligned.</a:t>
            </a:r>
            <a:endParaRPr lang="en-IN" sz="1800" dirty="0">
              <a:effectLst/>
              <a:ea typeface="Calibri" panose="020F0502020204030204" pitchFamily="34" charset="0"/>
              <a:cs typeface="Times New Roman" panose="02020603050405020304" pitchFamily="18" charset="0"/>
            </a:endParaRPr>
          </a:p>
          <a:p>
            <a:pPr lvl="0">
              <a:tabLst>
                <a:tab pos="457200" algn="l"/>
              </a:tabLst>
            </a:pPr>
            <a:r>
              <a:rPr lang="en-US" sz="1800" dirty="0">
                <a:effectLst/>
                <a:ea typeface="Times New Roman" panose="02020603050405020304" pitchFamily="18" charset="0"/>
                <a:cs typeface="Calibri" panose="020F0502020204030204" pitchFamily="34" charset="0"/>
              </a:rPr>
              <a:t>.</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solidFill>
                  <a:schemeClr val="tx1"/>
                </a:solidFill>
                <a:latin typeface="IBM Plex Sans Light" panose="020B0403050203000203" pitchFamily="34" charset="0"/>
              </a:rPr>
              <a:t>Strategy</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Give ethics teams a seat at the table—not an unfunded mandate.</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851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CFD670-A5A6-E264-535C-61AA55CCBCED}"/>
              </a:ext>
            </a:extLst>
          </p:cNvPr>
          <p:cNvSpPr>
            <a:spLocks noGrp="1"/>
          </p:cNvSpPr>
          <p:nvPr>
            <p:ph idx="1"/>
          </p:nvPr>
        </p:nvSpPr>
        <p:spPr>
          <a:xfrm>
            <a:off x="7772400" y="4114800"/>
            <a:ext cx="5861305" cy="3546573"/>
          </a:xfrm>
        </p:spPr>
        <p:txBody>
          <a:bodyPr/>
          <a:lstStyle/>
          <a:p>
            <a:r>
              <a:rPr lang="en-US" sz="3200" dirty="0"/>
              <a:t>Strategy.</a:t>
            </a:r>
          </a:p>
          <a:p>
            <a:r>
              <a:rPr lang="en-US" sz="3200" dirty="0">
                <a:solidFill>
                  <a:schemeClr val="accent1"/>
                </a:solidFill>
                <a:latin typeface="IBM Plex Sans Medm" panose="020B0503050203000203" pitchFamily="34" charset="0"/>
              </a:rPr>
              <a:t>Trust.</a:t>
            </a:r>
          </a:p>
          <a:p>
            <a:r>
              <a:rPr lang="en-US" sz="3200" dirty="0"/>
              <a:t>Compliance.</a:t>
            </a:r>
          </a:p>
        </p:txBody>
      </p:sp>
      <p:sp>
        <p:nvSpPr>
          <p:cNvPr id="16" name="Title 1">
            <a:extLst>
              <a:ext uri="{FF2B5EF4-FFF2-40B4-BE49-F238E27FC236}">
                <a16:creationId xmlns:a16="http://schemas.microsoft.com/office/drawing/2014/main" id="{1924F7B2-4DE2-D143-BEFB-71BD13F9E4EC}"/>
              </a:ext>
            </a:extLst>
          </p:cNvPr>
          <p:cNvSpPr txBox="1">
            <a:spLocks/>
          </p:cNvSpPr>
          <p:nvPr/>
        </p:nvSpPr>
        <p:spPr>
          <a:xfrm>
            <a:off x="996695" y="4294531"/>
            <a:ext cx="6008914" cy="24656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536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lnSpc>
                <a:spcPct val="110000"/>
              </a:lnSpc>
            </a:pPr>
            <a:endParaRPr lang="en-US" sz="2000" kern="0" dirty="0">
              <a:solidFill>
                <a:schemeClr val="tx1"/>
              </a:solidFill>
              <a:latin typeface="IBM Plex Sans Medm" panose="020B0503050203000203" pitchFamily="34" charset="0"/>
            </a:endParaRPr>
          </a:p>
        </p:txBody>
      </p:sp>
      <p:sp>
        <p:nvSpPr>
          <p:cNvPr id="3" name="Title 1">
            <a:extLst>
              <a:ext uri="{FF2B5EF4-FFF2-40B4-BE49-F238E27FC236}">
                <a16:creationId xmlns:a16="http://schemas.microsoft.com/office/drawing/2014/main" id="{16C73689-59D1-AE70-4801-DCA756624FDD}"/>
              </a:ext>
            </a:extLst>
          </p:cNvPr>
          <p:cNvSpPr txBox="1">
            <a:spLocks/>
          </p:cNvSpPr>
          <p:nvPr/>
        </p:nvSpPr>
        <p:spPr>
          <a:xfrm>
            <a:off x="457200" y="457200"/>
            <a:ext cx="10744200" cy="26670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5400" b="0" i="0">
                <a:solidFill>
                  <a:schemeClr val="accent3"/>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8000" kern="0" dirty="0">
                <a:solidFill>
                  <a:schemeClr val="tx1"/>
                </a:solidFill>
              </a:rPr>
              <a:t>Three things</a:t>
            </a:r>
            <a:br>
              <a:rPr lang="en-US" sz="4400" kern="0" dirty="0">
                <a:solidFill>
                  <a:schemeClr val="tx1"/>
                </a:solidFill>
              </a:rPr>
            </a:br>
            <a:endParaRPr lang="en-US" sz="1600" kern="0" dirty="0">
              <a:solidFill>
                <a:schemeClr val="tx1"/>
              </a:solidFill>
              <a:latin typeface="IBM Plex Sans Medm" panose="020B0503050203000203" pitchFamily="34" charset="0"/>
            </a:endParaRPr>
          </a:p>
        </p:txBody>
      </p:sp>
    </p:spTree>
    <p:extLst>
      <p:ext uri="{BB962C8B-B14F-4D97-AF65-F5344CB8AC3E}">
        <p14:creationId xmlns:p14="http://schemas.microsoft.com/office/powerpoint/2010/main" val="289088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1D09EB2-DFCD-5C4F-8290-D7754B856442}"/>
              </a:ext>
            </a:extLst>
          </p:cNvPr>
          <p:cNvSpPr>
            <a:spLocks noGrp="1"/>
          </p:cNvSpPr>
          <p:nvPr>
            <p:ph sz="quarter" idx="13"/>
          </p:nvPr>
        </p:nvSpPr>
        <p:spPr/>
        <p:txBody>
          <a:bodyPr/>
          <a:lstStyle/>
          <a:p>
            <a:r>
              <a:rPr lang="en-US" dirty="0">
                <a:latin typeface="IBM Plex Sans Medm" panose="020B0503050203000203" pitchFamily="34" charset="0"/>
              </a:rPr>
              <a:t>Employees</a:t>
            </a: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r>
              <a:rPr lang="en-US" dirty="0"/>
              <a:t>of employees say they would be more willing to accept a job offer from organizations that are socially responsible</a:t>
            </a:r>
            <a:br>
              <a:rPr lang="en-US" dirty="0"/>
            </a:br>
            <a:br>
              <a:rPr lang="en-US" dirty="0"/>
            </a:br>
            <a:endParaRPr lang="en-US" dirty="0">
              <a:latin typeface="IBM Plex Sans Medm" panose="020B0503050203000203" pitchFamily="34" charset="0"/>
            </a:endParaRPr>
          </a:p>
          <a:p>
            <a:r>
              <a:rPr lang="en-US" dirty="0"/>
              <a:t>of employees say they would be more willing to accept a lower salary to work at such an organization</a:t>
            </a:r>
            <a:endParaRPr lang="en-US" dirty="0">
              <a:latin typeface="IBM Plex Sans Medm" panose="020B0503050203000203" pitchFamily="34" charset="0"/>
            </a:endParaRPr>
          </a:p>
          <a:p>
            <a:endParaRPr lang="en-US" dirty="0"/>
          </a:p>
        </p:txBody>
      </p:sp>
      <p:sp>
        <p:nvSpPr>
          <p:cNvPr id="23" name="Content Placeholder 22">
            <a:extLst>
              <a:ext uri="{FF2B5EF4-FFF2-40B4-BE49-F238E27FC236}">
                <a16:creationId xmlns:a16="http://schemas.microsoft.com/office/drawing/2014/main" id="{4FCA784B-4AC3-9F4E-BA73-11ABB5242E9F}"/>
              </a:ext>
            </a:extLst>
          </p:cNvPr>
          <p:cNvSpPr>
            <a:spLocks noGrp="1"/>
          </p:cNvSpPr>
          <p:nvPr>
            <p:ph sz="quarter" idx="14"/>
          </p:nvPr>
        </p:nvSpPr>
        <p:spPr/>
        <p:txBody>
          <a:bodyPr/>
          <a:lstStyle/>
          <a:p>
            <a:r>
              <a:rPr lang="en-US" dirty="0">
                <a:latin typeface="IBM Plex Sans Medm" panose="020B0503050203000203" pitchFamily="34" charset="0"/>
              </a:rPr>
              <a:t>Executives</a:t>
            </a: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r>
              <a:rPr lang="en-US" dirty="0"/>
              <a:t>CEOs say they feel nearly four times more pressure from their investors to accelerate generative AI adoption rather than slow it down—but this gap is smaller than it was last year.</a:t>
            </a:r>
            <a:endParaRPr lang="en-US" dirty="0">
              <a:latin typeface="IBM Plex Sans Medm" panose="020B0503050203000203" pitchFamily="34" charset="0"/>
            </a:endParaRPr>
          </a:p>
          <a:p>
            <a:endParaRPr lang="en-US" dirty="0">
              <a:latin typeface="IBM Plex Sans Medm" panose="020B0503050203000203" pitchFamily="34" charset="0"/>
            </a:endParaRPr>
          </a:p>
          <a:p>
            <a:br>
              <a:rPr lang="en-US" dirty="0"/>
            </a:br>
            <a:br>
              <a:rPr lang="en-US" dirty="0"/>
            </a:br>
            <a:endParaRPr lang="en-US" dirty="0">
              <a:latin typeface="IBM Plex Sans Medm" panose="020B0503050203000203" pitchFamily="34" charset="0"/>
            </a:endParaRPr>
          </a:p>
        </p:txBody>
      </p:sp>
      <p:sp>
        <p:nvSpPr>
          <p:cNvPr id="6" name="Title 39">
            <a:extLst>
              <a:ext uri="{FF2B5EF4-FFF2-40B4-BE49-F238E27FC236}">
                <a16:creationId xmlns:a16="http://schemas.microsoft.com/office/drawing/2014/main" id="{6C36FA2D-49CD-2E16-DB0F-E480B0811F7C}"/>
              </a:ext>
            </a:extLst>
          </p:cNvPr>
          <p:cNvSpPr>
            <a:spLocks noGrp="1"/>
          </p:cNvSpPr>
          <p:nvPr>
            <p:ph type="title"/>
          </p:nvPr>
        </p:nvSpPr>
        <p:spPr>
          <a:xfrm>
            <a:off x="457200" y="457200"/>
            <a:ext cx="6857998" cy="1287475"/>
          </a:xfrm>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know</a:t>
            </a:r>
            <a:br>
              <a:rPr lang="en-US" b="1" dirty="0">
                <a:solidFill>
                  <a:schemeClr val="accent2"/>
                </a:solidFill>
                <a:latin typeface="IBM Plex Sans SmBld" panose="020B0503050203000203" pitchFamily="34" charset="0"/>
              </a:rPr>
            </a:br>
            <a:r>
              <a:rPr lang="en-US" sz="2800" dirty="0"/>
              <a:t>Customers are judging every decision you make. Don’t jeopardize their trust. </a:t>
            </a:r>
            <a:br>
              <a:rPr lang="en-US" dirty="0">
                <a:solidFill>
                  <a:schemeClr val="accent2"/>
                </a:solidFill>
              </a:rPr>
            </a:br>
            <a:endParaRPr lang="en-US" dirty="0"/>
          </a:p>
        </p:txBody>
      </p:sp>
      <p:sp>
        <p:nvSpPr>
          <p:cNvPr id="7" name="Text Placeholder 7">
            <a:extLst>
              <a:ext uri="{FF2B5EF4-FFF2-40B4-BE49-F238E27FC236}">
                <a16:creationId xmlns:a16="http://schemas.microsoft.com/office/drawing/2014/main" id="{AD9EC503-BFD2-D772-06F5-04A42A67A35F}"/>
              </a:ext>
            </a:extLst>
          </p:cNvPr>
          <p:cNvSpPr txBox="1">
            <a:spLocks/>
          </p:cNvSpPr>
          <p:nvPr/>
        </p:nvSpPr>
        <p:spPr>
          <a:xfrm>
            <a:off x="457199" y="182880"/>
            <a:ext cx="3200393" cy="274319"/>
          </a:xfrm>
          <a:prstGeom prst="rect">
            <a:avLst/>
          </a:prstGeom>
          <a:noFill/>
          <a:ln>
            <a:noFill/>
          </a:ln>
        </p:spPr>
        <p:txBody>
          <a:bodyPr vert="horz" lIns="0" tIns="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sz="1000" kern="0" dirty="0"/>
              <a:t>Trust</a:t>
            </a:r>
          </a:p>
        </p:txBody>
      </p:sp>
      <p:sp>
        <p:nvSpPr>
          <p:cNvPr id="10" name="TextBox 9">
            <a:extLst>
              <a:ext uri="{FF2B5EF4-FFF2-40B4-BE49-F238E27FC236}">
                <a16:creationId xmlns:a16="http://schemas.microsoft.com/office/drawing/2014/main" id="{57A099EB-45CA-C273-E591-FBF42E1A632D}"/>
              </a:ext>
            </a:extLst>
          </p:cNvPr>
          <p:cNvSpPr txBox="1"/>
          <p:nvPr/>
        </p:nvSpPr>
        <p:spPr>
          <a:xfrm>
            <a:off x="3279792" y="2530624"/>
            <a:ext cx="2286000" cy="711048"/>
          </a:xfrm>
          <a:prstGeom prst="rect">
            <a:avLst/>
          </a:prstGeom>
        </p:spPr>
        <p:txBody>
          <a:bodyPr wrap="square" lIns="0" tIns="0" rIns="0" bIns="0" rtlCol="0">
            <a:noAutofit/>
          </a:bodyPr>
          <a:lstStyle/>
          <a:p>
            <a:pPr algn="ctr">
              <a:lnSpc>
                <a:spcPct val="105000"/>
              </a:lnSpc>
              <a:spcBef>
                <a:spcPts val="1000"/>
              </a:spcBef>
            </a:pPr>
            <a:r>
              <a:rPr lang="en-US" sz="4000" dirty="0">
                <a:solidFill>
                  <a:schemeClr val="accent1"/>
                </a:solidFill>
                <a:latin typeface="IBM Plex Sans Light" panose="020B0403050203000203" pitchFamily="34" charset="0"/>
                <a:ea typeface="IBM Plex Sans" charset="0"/>
                <a:cs typeface="IBM Plex Sans" charset="0"/>
              </a:rPr>
              <a:t>69%</a:t>
            </a:r>
          </a:p>
        </p:txBody>
      </p:sp>
      <p:sp>
        <p:nvSpPr>
          <p:cNvPr id="11" name="TextBox 10">
            <a:extLst>
              <a:ext uri="{FF2B5EF4-FFF2-40B4-BE49-F238E27FC236}">
                <a16:creationId xmlns:a16="http://schemas.microsoft.com/office/drawing/2014/main" id="{C92025E9-F580-5B9B-14FA-FAC068CD33C6}"/>
              </a:ext>
            </a:extLst>
          </p:cNvPr>
          <p:cNvSpPr txBox="1"/>
          <p:nvPr/>
        </p:nvSpPr>
        <p:spPr>
          <a:xfrm>
            <a:off x="3301008" y="4546848"/>
            <a:ext cx="2286000" cy="711048"/>
          </a:xfrm>
          <a:prstGeom prst="rect">
            <a:avLst/>
          </a:prstGeom>
        </p:spPr>
        <p:txBody>
          <a:bodyPr wrap="square" lIns="0" tIns="0" rIns="0" bIns="0" rtlCol="0">
            <a:noAutofit/>
          </a:bodyPr>
          <a:lstStyle/>
          <a:p>
            <a:pPr algn="ctr">
              <a:lnSpc>
                <a:spcPct val="105000"/>
              </a:lnSpc>
              <a:spcBef>
                <a:spcPts val="1000"/>
              </a:spcBef>
            </a:pPr>
            <a:r>
              <a:rPr lang="en-US" sz="4000" dirty="0">
                <a:solidFill>
                  <a:schemeClr val="accent1"/>
                </a:solidFill>
                <a:latin typeface="IBM Plex Sans Light" panose="020B0403050203000203" pitchFamily="34" charset="0"/>
                <a:ea typeface="IBM Plex Sans" charset="0"/>
                <a:cs typeface="IBM Plex Sans" charset="0"/>
              </a:rPr>
              <a:t>45%</a:t>
            </a:r>
          </a:p>
        </p:txBody>
      </p:sp>
      <p:grpSp>
        <p:nvGrpSpPr>
          <p:cNvPr id="16" name="Group 15">
            <a:extLst>
              <a:ext uri="{FF2B5EF4-FFF2-40B4-BE49-F238E27FC236}">
                <a16:creationId xmlns:a16="http://schemas.microsoft.com/office/drawing/2014/main" id="{86C6547A-E594-D777-1BD9-48E8DA7CE04F}"/>
              </a:ext>
            </a:extLst>
          </p:cNvPr>
          <p:cNvGrpSpPr/>
          <p:nvPr/>
        </p:nvGrpSpPr>
        <p:grpSpPr>
          <a:xfrm>
            <a:off x="11233247" y="3173124"/>
            <a:ext cx="1740535" cy="274320"/>
            <a:chOff x="4572000" y="2743200"/>
            <a:chExt cx="1740535" cy="274320"/>
          </a:xfrm>
        </p:grpSpPr>
        <p:cxnSp>
          <p:nvCxnSpPr>
            <p:cNvPr id="17" name="Straight Connector 16">
              <a:extLst>
                <a:ext uri="{FF2B5EF4-FFF2-40B4-BE49-F238E27FC236}">
                  <a16:creationId xmlns:a16="http://schemas.microsoft.com/office/drawing/2014/main" id="{00189988-C9DE-397E-2996-62FBD410A010}"/>
                </a:ext>
              </a:extLst>
            </p:cNvPr>
            <p:cNvCxnSpPr/>
            <p:nvPr/>
          </p:nvCxnSpPr>
          <p:spPr bwMode="auto">
            <a:xfrm>
              <a:off x="457200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BD3DAF8-43C7-C369-BF60-48CA547B94EF}"/>
                </a:ext>
              </a:extLst>
            </p:cNvPr>
            <p:cNvCxnSpPr/>
            <p:nvPr/>
          </p:nvCxnSpPr>
          <p:spPr bwMode="auto">
            <a:xfrm>
              <a:off x="466344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9E828FA-C359-D5C5-0892-BB98782E387E}"/>
                </a:ext>
              </a:extLst>
            </p:cNvPr>
            <p:cNvCxnSpPr/>
            <p:nvPr/>
          </p:nvCxnSpPr>
          <p:spPr bwMode="auto">
            <a:xfrm>
              <a:off x="475488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F833A33-1CC4-BA7A-6C16-F7C261B6AF5E}"/>
                </a:ext>
              </a:extLst>
            </p:cNvPr>
            <p:cNvCxnSpPr/>
            <p:nvPr/>
          </p:nvCxnSpPr>
          <p:spPr bwMode="auto">
            <a:xfrm>
              <a:off x="484632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09DA37C-A153-D794-8B50-B187E7B3114C}"/>
                </a:ext>
              </a:extLst>
            </p:cNvPr>
            <p:cNvCxnSpPr/>
            <p:nvPr/>
          </p:nvCxnSpPr>
          <p:spPr bwMode="auto">
            <a:xfrm>
              <a:off x="493776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8DB6603-EC58-EF55-BA41-D61044349491}"/>
                </a:ext>
              </a:extLst>
            </p:cNvPr>
            <p:cNvCxnSpPr/>
            <p:nvPr/>
          </p:nvCxnSpPr>
          <p:spPr bwMode="auto">
            <a:xfrm>
              <a:off x="502920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A2B4FFE-7D7A-58E3-225B-31FFA65DCD25}"/>
                </a:ext>
              </a:extLst>
            </p:cNvPr>
            <p:cNvCxnSpPr/>
            <p:nvPr/>
          </p:nvCxnSpPr>
          <p:spPr bwMode="auto">
            <a:xfrm>
              <a:off x="512064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5058F08-6AD6-0DD6-6499-F8C6B79566AE}"/>
                </a:ext>
              </a:extLst>
            </p:cNvPr>
            <p:cNvCxnSpPr/>
            <p:nvPr/>
          </p:nvCxnSpPr>
          <p:spPr bwMode="auto">
            <a:xfrm>
              <a:off x="521208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C719C5-D2D1-3A33-D791-6AC3E5D640A7}"/>
                </a:ext>
              </a:extLst>
            </p:cNvPr>
            <p:cNvCxnSpPr/>
            <p:nvPr/>
          </p:nvCxnSpPr>
          <p:spPr bwMode="auto">
            <a:xfrm>
              <a:off x="530352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E86B235-3328-3A8D-50B6-082C86410BDD}"/>
                </a:ext>
              </a:extLst>
            </p:cNvPr>
            <p:cNvCxnSpPr/>
            <p:nvPr/>
          </p:nvCxnSpPr>
          <p:spPr bwMode="auto">
            <a:xfrm>
              <a:off x="5394960"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A04D56F-B624-F977-4D11-9229AFE931B4}"/>
                </a:ext>
              </a:extLst>
            </p:cNvPr>
            <p:cNvCxnSpPr/>
            <p:nvPr/>
          </p:nvCxnSpPr>
          <p:spPr bwMode="auto">
            <a:xfrm>
              <a:off x="548957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C0F5E3E-A883-3E46-53B5-E68CA1C6B351}"/>
                </a:ext>
              </a:extLst>
            </p:cNvPr>
            <p:cNvCxnSpPr/>
            <p:nvPr/>
          </p:nvCxnSpPr>
          <p:spPr bwMode="auto">
            <a:xfrm>
              <a:off x="558101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E402782-C41C-5160-6FE7-225B85C3C091}"/>
                </a:ext>
              </a:extLst>
            </p:cNvPr>
            <p:cNvCxnSpPr/>
            <p:nvPr/>
          </p:nvCxnSpPr>
          <p:spPr bwMode="auto">
            <a:xfrm>
              <a:off x="567245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ADF8053-AD95-3ACD-8D83-37DBEC61B9BF}"/>
                </a:ext>
              </a:extLst>
            </p:cNvPr>
            <p:cNvCxnSpPr/>
            <p:nvPr/>
          </p:nvCxnSpPr>
          <p:spPr bwMode="auto">
            <a:xfrm>
              <a:off x="576389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1ACF26-D7EE-CC0A-7D5E-040C0B6C4050}"/>
                </a:ext>
              </a:extLst>
            </p:cNvPr>
            <p:cNvCxnSpPr/>
            <p:nvPr/>
          </p:nvCxnSpPr>
          <p:spPr bwMode="auto">
            <a:xfrm>
              <a:off x="585533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A8EE9C4-D527-389A-1C7D-E570A2EF3A2E}"/>
                </a:ext>
              </a:extLst>
            </p:cNvPr>
            <p:cNvCxnSpPr/>
            <p:nvPr/>
          </p:nvCxnSpPr>
          <p:spPr bwMode="auto">
            <a:xfrm>
              <a:off x="5946775" y="2743200"/>
              <a:ext cx="0" cy="274320"/>
            </a:xfrm>
            <a:prstGeom prst="line">
              <a:avLst/>
            </a:prstGeom>
            <a:ln w="34925" cap="rnd">
              <a:gradFill>
                <a:gsLst>
                  <a:gs pos="0">
                    <a:srgbClr val="33B1FF"/>
                  </a:gs>
                  <a:gs pos="99000">
                    <a:srgbClr val="08BDBA"/>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2F585B7-F242-770C-950C-36BF6C3B16CC}"/>
                </a:ext>
              </a:extLst>
            </p:cNvPr>
            <p:cNvCxnSpPr/>
            <p:nvPr/>
          </p:nvCxnSpPr>
          <p:spPr bwMode="auto">
            <a:xfrm>
              <a:off x="6038215" y="2743200"/>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A69605D-216E-A2D4-F9F7-F8662D41F6CA}"/>
                </a:ext>
              </a:extLst>
            </p:cNvPr>
            <p:cNvCxnSpPr/>
            <p:nvPr/>
          </p:nvCxnSpPr>
          <p:spPr bwMode="auto">
            <a:xfrm>
              <a:off x="6129655" y="2743200"/>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3225701-F97A-2D5A-3C97-FCDFD510222D}"/>
                </a:ext>
              </a:extLst>
            </p:cNvPr>
            <p:cNvCxnSpPr/>
            <p:nvPr/>
          </p:nvCxnSpPr>
          <p:spPr bwMode="auto">
            <a:xfrm>
              <a:off x="6221095" y="2743200"/>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73BDEAB-651D-E5D5-A719-BE8C7E1AEB53}"/>
                </a:ext>
              </a:extLst>
            </p:cNvPr>
            <p:cNvCxnSpPr/>
            <p:nvPr/>
          </p:nvCxnSpPr>
          <p:spPr bwMode="auto">
            <a:xfrm>
              <a:off x="6312535" y="2743200"/>
              <a:ext cx="0" cy="274320"/>
            </a:xfrm>
            <a:prstGeom prst="line">
              <a:avLst/>
            </a:prstGeom>
            <a:ln w="34925" cap="rnd">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7" name="Content Placeholder 5">
            <a:extLst>
              <a:ext uri="{FF2B5EF4-FFF2-40B4-BE49-F238E27FC236}">
                <a16:creationId xmlns:a16="http://schemas.microsoft.com/office/drawing/2014/main" id="{E5FF54AE-087B-522F-52BA-60A0DC1C26A5}"/>
              </a:ext>
            </a:extLst>
          </p:cNvPr>
          <p:cNvSpPr txBox="1">
            <a:spLocks/>
          </p:cNvSpPr>
          <p:nvPr/>
        </p:nvSpPr>
        <p:spPr>
          <a:xfrm>
            <a:off x="11115090" y="2386608"/>
            <a:ext cx="3328902" cy="4114800"/>
          </a:xfrm>
          <a:prstGeom prst="rect">
            <a:avLst/>
          </a:prstGeom>
          <a:noFill/>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r>
              <a:rPr lang="en-US" kern="0" dirty="0"/>
              <a:t>According to  2023 IBV </a:t>
            </a:r>
            <a:br>
              <a:rPr lang="en-US" kern="0" dirty="0"/>
            </a:br>
            <a:r>
              <a:rPr lang="en-US" kern="0" dirty="0"/>
              <a:t>Chief Data Officer (CDO) Study </a:t>
            </a:r>
            <a:br>
              <a:rPr lang="en-US" kern="0" dirty="0"/>
            </a:br>
            <a:endParaRPr lang="en-US" kern="0" dirty="0"/>
          </a:p>
          <a:p>
            <a:pPr defTabSz="914400"/>
            <a:r>
              <a:rPr lang="en-US" sz="4000" kern="0" dirty="0">
                <a:solidFill>
                  <a:schemeClr val="accent1"/>
                </a:solidFill>
              </a:rPr>
              <a:t>8 out of 10</a:t>
            </a:r>
          </a:p>
          <a:p>
            <a:pPr defTabSz="914400">
              <a:spcBef>
                <a:spcPts val="600"/>
              </a:spcBef>
            </a:pPr>
            <a:r>
              <a:rPr lang="en-US" sz="1600" kern="0" dirty="0"/>
              <a:t>socially responsible companies say their organization outperforms in data ethics, organizational transparency and accountability, or cybersecurity</a:t>
            </a:r>
          </a:p>
        </p:txBody>
      </p:sp>
      <p:sp>
        <p:nvSpPr>
          <p:cNvPr id="4" name="Content Placeholder 3">
            <a:extLst>
              <a:ext uri="{FF2B5EF4-FFF2-40B4-BE49-F238E27FC236}">
                <a16:creationId xmlns:a16="http://schemas.microsoft.com/office/drawing/2014/main" id="{C3747B2B-162F-A0CA-AE09-4FD99DBF9ACA}"/>
              </a:ext>
            </a:extLst>
          </p:cNvPr>
          <p:cNvSpPr>
            <a:spLocks noGrp="1"/>
          </p:cNvSpPr>
          <p:nvPr>
            <p:ph sz="quarter" idx="12"/>
          </p:nvPr>
        </p:nvSpPr>
        <p:spPr/>
        <p:txBody>
          <a:bodyPr/>
          <a:lstStyle/>
          <a:p>
            <a:r>
              <a:rPr lang="en-US" dirty="0">
                <a:latin typeface="IBM Plex Sans Medm" panose="020B0503050203000203" pitchFamily="34" charset="0"/>
              </a:rPr>
              <a:t>Consumers</a:t>
            </a: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br>
              <a:rPr lang="en-US" dirty="0">
                <a:latin typeface="IBM Plex Sans Medm" panose="020B0503050203000203" pitchFamily="34" charset="0"/>
              </a:rPr>
            </a:br>
            <a:r>
              <a:rPr lang="en-US" dirty="0"/>
              <a:t>consumers say they care about data privacy and want more control over their data.</a:t>
            </a:r>
            <a:br>
              <a:rPr lang="en-US" dirty="0"/>
            </a:br>
            <a:br>
              <a:rPr lang="en-US" dirty="0"/>
            </a:br>
            <a:br>
              <a:rPr lang="en-US" dirty="0"/>
            </a:br>
            <a:endParaRPr lang="en-US" dirty="0">
              <a:latin typeface="IBM Plex Sans Medm" panose="020B0503050203000203" pitchFamily="34" charset="0"/>
            </a:endParaRPr>
          </a:p>
          <a:p>
            <a:r>
              <a:rPr lang="en-US" dirty="0"/>
              <a:t>of these individuals say they're willing to take action to protect their data. Of this group, </a:t>
            </a:r>
            <a:r>
              <a:rPr lang="en-US" sz="2400" dirty="0">
                <a:solidFill>
                  <a:schemeClr val="accent1"/>
                </a:solidFill>
              </a:rPr>
              <a:t>46%</a:t>
            </a:r>
            <a:r>
              <a:rPr lang="en-US" dirty="0"/>
              <a:t> say they've already switched brands due to their data policies or data sharing practices.</a:t>
            </a:r>
          </a:p>
        </p:txBody>
      </p:sp>
      <p:sp>
        <p:nvSpPr>
          <p:cNvPr id="5" name="TextBox 4">
            <a:extLst>
              <a:ext uri="{FF2B5EF4-FFF2-40B4-BE49-F238E27FC236}">
                <a16:creationId xmlns:a16="http://schemas.microsoft.com/office/drawing/2014/main" id="{7A0C7E5D-BEF9-CEC7-1DBA-C7BA76189DC7}"/>
              </a:ext>
            </a:extLst>
          </p:cNvPr>
          <p:cNvSpPr txBox="1"/>
          <p:nvPr/>
        </p:nvSpPr>
        <p:spPr>
          <a:xfrm>
            <a:off x="-173632" y="4560481"/>
            <a:ext cx="2286000" cy="711048"/>
          </a:xfrm>
          <a:prstGeom prst="rect">
            <a:avLst/>
          </a:prstGeom>
        </p:spPr>
        <p:txBody>
          <a:bodyPr wrap="square" lIns="0" tIns="0" rIns="0" bIns="0" rtlCol="0">
            <a:noAutofit/>
          </a:bodyPr>
          <a:lstStyle/>
          <a:p>
            <a:pPr algn="ctr">
              <a:lnSpc>
                <a:spcPct val="105000"/>
              </a:lnSpc>
              <a:spcBef>
                <a:spcPts val="1000"/>
              </a:spcBef>
            </a:pPr>
            <a:r>
              <a:rPr lang="en-US" sz="4000" dirty="0">
                <a:solidFill>
                  <a:schemeClr val="accent1"/>
                </a:solidFill>
                <a:latin typeface="IBM Plex Sans Light" panose="020B0403050203000203" pitchFamily="34" charset="0"/>
                <a:ea typeface="IBM Plex Sans" charset="0"/>
                <a:cs typeface="IBM Plex Sans" charset="0"/>
              </a:rPr>
              <a:t>81%</a:t>
            </a:r>
          </a:p>
        </p:txBody>
      </p:sp>
      <p:sp>
        <p:nvSpPr>
          <p:cNvPr id="13" name="TextBox 12">
            <a:extLst>
              <a:ext uri="{FF2B5EF4-FFF2-40B4-BE49-F238E27FC236}">
                <a16:creationId xmlns:a16="http://schemas.microsoft.com/office/drawing/2014/main" id="{9C787851-DEF0-9582-DA82-6D1AFDD656DE}"/>
              </a:ext>
            </a:extLst>
          </p:cNvPr>
          <p:cNvSpPr txBox="1"/>
          <p:nvPr/>
        </p:nvSpPr>
        <p:spPr>
          <a:xfrm>
            <a:off x="60648" y="2604756"/>
            <a:ext cx="2286000" cy="711048"/>
          </a:xfrm>
          <a:prstGeom prst="rect">
            <a:avLst/>
          </a:prstGeom>
        </p:spPr>
        <p:txBody>
          <a:bodyPr wrap="square" lIns="0" tIns="0" rIns="0" bIns="0" rtlCol="0">
            <a:noAutofit/>
          </a:bodyPr>
          <a:lstStyle/>
          <a:p>
            <a:pPr algn="ctr">
              <a:lnSpc>
                <a:spcPct val="105000"/>
              </a:lnSpc>
              <a:spcBef>
                <a:spcPts val="1000"/>
              </a:spcBef>
            </a:pPr>
            <a:r>
              <a:rPr lang="en-US" sz="4000" dirty="0">
                <a:solidFill>
                  <a:schemeClr val="accent1"/>
                </a:solidFill>
                <a:latin typeface="IBM Plex Sans Light" panose="020B0403050203000203" pitchFamily="34" charset="0"/>
                <a:ea typeface="IBM Plex Sans" charset="0"/>
                <a:cs typeface="IBM Plex Sans" charset="0"/>
              </a:rPr>
              <a:t>9 in 10</a:t>
            </a:r>
          </a:p>
        </p:txBody>
      </p:sp>
      <p:sp>
        <p:nvSpPr>
          <p:cNvPr id="14" name="TextBox 13">
            <a:extLst>
              <a:ext uri="{FF2B5EF4-FFF2-40B4-BE49-F238E27FC236}">
                <a16:creationId xmlns:a16="http://schemas.microsoft.com/office/drawing/2014/main" id="{99DD6F3A-15B0-6F57-4C4F-4E09B643327D}"/>
              </a:ext>
            </a:extLst>
          </p:cNvPr>
          <p:cNvSpPr txBox="1"/>
          <p:nvPr/>
        </p:nvSpPr>
        <p:spPr>
          <a:xfrm>
            <a:off x="545056" y="2453820"/>
            <a:ext cx="1369544" cy="499546"/>
          </a:xfrm>
          <a:prstGeom prst="rect">
            <a:avLst/>
          </a:prstGeom>
          <a:noFill/>
        </p:spPr>
        <p:txBody>
          <a:bodyPr wrap="square" lIns="0" tIns="0" rIns="0" bIns="0" rtlCol="0">
            <a:noAutofit/>
          </a:bodyPr>
          <a:lstStyle/>
          <a:p>
            <a:pPr algn="l">
              <a:lnSpc>
                <a:spcPct val="110000"/>
              </a:lnSpc>
              <a:spcBef>
                <a:spcPts val="1800"/>
              </a:spcBef>
            </a:pPr>
            <a:r>
              <a:rPr lang="en-US" sz="1400" i="1" dirty="0">
                <a:solidFill>
                  <a:schemeClr val="tx1"/>
                </a:solidFill>
                <a:latin typeface="+mn-lt"/>
                <a:ea typeface="IBM Plex Sans" charset="0"/>
                <a:cs typeface="IBM Plex Sans" charset="0"/>
              </a:rPr>
              <a:t>Nearly</a:t>
            </a:r>
          </a:p>
        </p:txBody>
      </p:sp>
      <p:sp>
        <p:nvSpPr>
          <p:cNvPr id="15" name="TextBox 14">
            <a:extLst>
              <a:ext uri="{FF2B5EF4-FFF2-40B4-BE49-F238E27FC236}">
                <a16:creationId xmlns:a16="http://schemas.microsoft.com/office/drawing/2014/main" id="{3CA47373-10F3-071B-D4AA-EE8FD72A0EE7}"/>
              </a:ext>
            </a:extLst>
          </p:cNvPr>
          <p:cNvSpPr txBox="1"/>
          <p:nvPr/>
        </p:nvSpPr>
        <p:spPr>
          <a:xfrm>
            <a:off x="7099176" y="2602632"/>
            <a:ext cx="2286000" cy="711048"/>
          </a:xfrm>
          <a:prstGeom prst="rect">
            <a:avLst/>
          </a:prstGeom>
        </p:spPr>
        <p:txBody>
          <a:bodyPr wrap="square" lIns="0" tIns="0" rIns="0" bIns="0" rtlCol="0">
            <a:noAutofit/>
          </a:bodyPr>
          <a:lstStyle/>
          <a:p>
            <a:pPr algn="ctr">
              <a:lnSpc>
                <a:spcPct val="105000"/>
              </a:lnSpc>
              <a:spcBef>
                <a:spcPts val="1000"/>
              </a:spcBef>
            </a:pPr>
            <a:r>
              <a:rPr lang="en-US" sz="4000" dirty="0">
                <a:solidFill>
                  <a:schemeClr val="accent1"/>
                </a:solidFill>
                <a:latin typeface="IBM Plex Sans Light" panose="020B0403050203000203" pitchFamily="34" charset="0"/>
                <a:ea typeface="IBM Plex Sans" charset="0"/>
                <a:cs typeface="IBM Plex Sans" charset="0"/>
              </a:rPr>
              <a:t>4 </a:t>
            </a:r>
            <a:r>
              <a:rPr lang="en-US" sz="3200" i="1" dirty="0">
                <a:solidFill>
                  <a:schemeClr val="accent1"/>
                </a:solidFill>
                <a:latin typeface="IBM Plex Sans Light" panose="020B0403050203000203" pitchFamily="34" charset="0"/>
                <a:ea typeface="IBM Plex Sans" charset="0"/>
                <a:cs typeface="IBM Plex Sans" charset="0"/>
              </a:rPr>
              <a:t>times</a:t>
            </a:r>
            <a:endParaRPr lang="en-US" sz="4000" i="1" dirty="0">
              <a:solidFill>
                <a:schemeClr val="accent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254966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F7D0-69D7-46B2-35CD-004F10CDABD7}"/>
              </a:ext>
            </a:extLst>
          </p:cNvPr>
          <p:cNvSpPr>
            <a:spLocks noGrp="1"/>
          </p:cNvSpPr>
          <p:nvPr>
            <p:ph type="title"/>
          </p:nvPr>
        </p:nvSpPr>
        <p:spPr/>
        <p:txBody>
          <a:bodyPr/>
          <a:lstStyle/>
          <a:p>
            <a:r>
              <a:rPr lang="en-US" dirty="0">
                <a:solidFill>
                  <a:schemeClr val="accent1"/>
                </a:solidFill>
              </a:rPr>
              <a:t>What CEOs need to </a:t>
            </a:r>
            <a:r>
              <a:rPr lang="en-US" b="1" dirty="0">
                <a:solidFill>
                  <a:schemeClr val="accent1"/>
                </a:solidFill>
                <a:latin typeface="IBM Plex Sans SmBld" panose="020B0503050203000203" pitchFamily="34" charset="0"/>
              </a:rPr>
              <a:t>do</a:t>
            </a:r>
            <a:endParaRPr lang="en-US" dirty="0">
              <a:solidFill>
                <a:schemeClr val="accent1"/>
              </a:solidFill>
            </a:endParaRPr>
          </a:p>
        </p:txBody>
      </p:sp>
      <p:sp>
        <p:nvSpPr>
          <p:cNvPr id="4" name="Text Placeholder 3">
            <a:extLst>
              <a:ext uri="{FF2B5EF4-FFF2-40B4-BE49-F238E27FC236}">
                <a16:creationId xmlns:a16="http://schemas.microsoft.com/office/drawing/2014/main" id="{9E9C6F61-5129-2B26-1F10-12B51EC26CD0}"/>
              </a:ext>
            </a:extLst>
          </p:cNvPr>
          <p:cNvSpPr>
            <a:spLocks noGrp="1"/>
          </p:cNvSpPr>
          <p:nvPr>
            <p:ph type="body" sz="quarter" idx="13"/>
          </p:nvPr>
        </p:nvSpPr>
        <p:spPr/>
        <p:txBody>
          <a:bodyPr/>
          <a:lstStyle/>
          <a:p>
            <a:pPr lvl="0">
              <a:tabLst>
                <a:tab pos="457200" algn="l"/>
              </a:tabLst>
            </a:pPr>
            <a:r>
              <a:rPr lang="en-US" sz="1800" b="1" dirty="0">
                <a:solidFill>
                  <a:schemeClr val="accent1"/>
                </a:solidFill>
                <a:effectLst/>
                <a:latin typeface="IBM Plex Sans SmBld" panose="020B0503050203000203" pitchFamily="34" charset="0"/>
                <a:ea typeface="Times New Roman" panose="02020603050405020304" pitchFamily="18" charset="0"/>
                <a:cs typeface="Calibri" panose="020F0502020204030204" pitchFamily="34" charset="0"/>
              </a:rPr>
              <a:t>Stay ahead of customers’ ethical expectations. </a:t>
            </a:r>
            <a:r>
              <a:rPr lang="en-US" sz="1800" dirty="0">
                <a:effectLst/>
                <a:ea typeface="Times New Roman" panose="02020603050405020304" pitchFamily="18" charset="0"/>
                <a:cs typeface="Calibri" panose="020F0502020204030204" pitchFamily="34" charset="0"/>
              </a:rPr>
              <a:t>Recognize that your customers experience ethical failures in every part of their lives every day. Build trust by defining your ethical values clearly. Communicate them widely and transparently. Then communicate them again. And again.</a:t>
            </a:r>
            <a:endParaRPr lang="en-IN" sz="1800" dirty="0">
              <a:effectLst/>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661EB9F-ACE3-82E7-3557-312A323676CF}"/>
              </a:ext>
            </a:extLst>
          </p:cNvPr>
          <p:cNvSpPr>
            <a:spLocks noGrp="1"/>
          </p:cNvSpPr>
          <p:nvPr>
            <p:ph type="body" sz="quarter" idx="14"/>
          </p:nvPr>
        </p:nvSpPr>
        <p:spPr/>
        <p:txBody>
          <a:bodyPr/>
          <a:lstStyle/>
          <a:p>
            <a:pPr lvl="0">
              <a:tabLst>
                <a:tab pos="457200" algn="l"/>
              </a:tabLst>
            </a:pPr>
            <a:r>
              <a:rPr lang="en-US" sz="1800" b="1" kern="0" dirty="0">
                <a:solidFill>
                  <a:schemeClr val="accent1"/>
                </a:solidFill>
                <a:effectLst/>
                <a:latin typeface="IBM Plex Sans" panose="020B0503050203000203" pitchFamily="34" charset="0"/>
                <a:ea typeface="Times New Roman" panose="02020603050405020304" pitchFamily="18" charset="0"/>
                <a:cs typeface="Calibri" panose="020F0502020204030204" pitchFamily="34" charset="0"/>
              </a:rPr>
              <a:t>Put people first. </a:t>
            </a:r>
            <a:r>
              <a:rPr lang="en-US" sz="1800" kern="0" dirty="0">
                <a:effectLst/>
                <a:ea typeface="Times New Roman" panose="02020603050405020304" pitchFamily="18" charset="0"/>
                <a:cs typeface="Calibri" panose="020F0502020204030204" pitchFamily="34" charset="0"/>
              </a:rPr>
              <a:t>Re-skill your employee base to understand AI and the proper and improper use of it. Build AI ethics and bias identification training programs for employees and partners to reinforce the importance of trustworthy AI. Clarify when to get help from experts. Empower your teams to be stewards of ethics across and beyond your organization to cultivate customer trust.</a:t>
            </a:r>
            <a:endParaRPr lang="en-IN" sz="1800" dirty="0">
              <a:effectLst/>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FBA626BB-FDCC-AE13-D076-236EAEF8AA53}"/>
              </a:ext>
            </a:extLst>
          </p:cNvPr>
          <p:cNvSpPr>
            <a:spLocks noGrp="1"/>
          </p:cNvSpPr>
          <p:nvPr>
            <p:ph type="body" sz="quarter" idx="15"/>
          </p:nvPr>
        </p:nvSpPr>
        <p:spPr>
          <a:xfrm>
            <a:off x="11201400" y="2057400"/>
            <a:ext cx="3170584" cy="5486400"/>
          </a:xfrm>
        </p:spPr>
        <p:txBody>
          <a:bodyPr/>
          <a:lstStyle/>
          <a:p>
            <a:pPr>
              <a:tabLst>
                <a:tab pos="457200" algn="l"/>
              </a:tabLst>
            </a:pPr>
            <a:r>
              <a:rPr lang="en-US" sz="1800" b="1" dirty="0">
                <a:solidFill>
                  <a:schemeClr val="accent1"/>
                </a:solidFill>
                <a:effectLst/>
                <a:latin typeface="IBM Plex Sans" panose="020B0503050203000203" pitchFamily="34" charset="0"/>
                <a:ea typeface="Times New Roman" panose="02020603050405020304" pitchFamily="18" charset="0"/>
                <a:cs typeface="Calibri" panose="020F0502020204030204" pitchFamily="34" charset="0"/>
              </a:rPr>
              <a:t>Hold everyone accountable. </a:t>
            </a:r>
            <a:r>
              <a:rPr lang="en-US" sz="1800" dirty="0">
                <a:effectLst/>
                <a:ea typeface="Times New Roman" panose="02020603050405020304" pitchFamily="18" charset="0"/>
                <a:cs typeface="Calibri" panose="020F0502020204030204" pitchFamily="34" charset="0"/>
              </a:rPr>
              <a:t>Take personal responsibility with an expectation that executives and other employees will take personal responsibility, as well. Ask business and AI leaders to sign their names and put their individual reputations on the line—starting with yourself. Prioritize technology ethics as a key part of procurement’s ethical sourcing criteria. Make these promises public.</a:t>
            </a:r>
            <a:endParaRPr lang="en-IN" sz="1800" dirty="0">
              <a:effectLst/>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41BC7DC-6BA6-DFF9-C18A-E39685D5AE1A}"/>
              </a:ext>
            </a:extLst>
          </p:cNvPr>
          <p:cNvSpPr>
            <a:spLocks noGrp="1"/>
          </p:cNvSpPr>
          <p:nvPr>
            <p:ph type="body" sz="quarter" idx="18"/>
          </p:nvPr>
        </p:nvSpPr>
        <p:spPr/>
        <p:txBody>
          <a:bodyPr/>
          <a:lstStyle/>
          <a:p>
            <a:r>
              <a:rPr lang="en-US" dirty="0">
                <a:solidFill>
                  <a:schemeClr val="tx1"/>
                </a:solidFill>
                <a:latin typeface="IBM Plex Sans Light" panose="020B0403050203000203" pitchFamily="34" charset="0"/>
              </a:rPr>
              <a:t>Trust</a:t>
            </a:r>
          </a:p>
        </p:txBody>
      </p:sp>
      <p:sp>
        <p:nvSpPr>
          <p:cNvPr id="11" name="Text Placeholder 2">
            <a:extLst>
              <a:ext uri="{FF2B5EF4-FFF2-40B4-BE49-F238E27FC236}">
                <a16:creationId xmlns:a16="http://schemas.microsoft.com/office/drawing/2014/main" id="{F3D1B34F-8E48-FD1F-6CBF-4325362E242C}"/>
              </a:ext>
            </a:extLst>
          </p:cNvPr>
          <p:cNvSpPr txBox="1">
            <a:spLocks/>
          </p:cNvSpPr>
          <p:nvPr/>
        </p:nvSpPr>
        <p:spPr>
          <a:xfrm>
            <a:off x="457200" y="2057400"/>
            <a:ext cx="2971800" cy="5486400"/>
          </a:xfrm>
          <a:prstGeom prst="rect">
            <a:avLst/>
          </a:prstGeom>
          <a:ln w="3175">
            <a:noFill/>
          </a:ln>
        </p:spPr>
        <p:txBody>
          <a:bodyPr vert="horz" lIns="0" tIns="183600" rIns="0" bIns="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4400">
              <a:spcBef>
                <a:spcPts val="0"/>
              </a:spcBef>
            </a:pPr>
            <a:r>
              <a:rPr lang="en-US" sz="2800" kern="0" dirty="0">
                <a:ea typeface="Times New Roman" panose="02020603050405020304" pitchFamily="18" charset="0"/>
                <a:cs typeface="Calibri" panose="020F0502020204030204" pitchFamily="34" charset="0"/>
              </a:rPr>
              <a:t>Earn trust by aligning with customer expectations.</a:t>
            </a:r>
            <a:endParaRPr lang="en-IN" sz="2800" kern="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9267104"/>
      </p:ext>
    </p:extLst>
  </p:cSld>
  <p:clrMapOvr>
    <a:masterClrMapping/>
  </p:clrMapOvr>
</p:sld>
</file>

<file path=ppt/theme/theme1.xml><?xml version="1.0" encoding="utf-8"?>
<a:theme xmlns:a="http://schemas.openxmlformats.org/drawingml/2006/main" name="[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ppt/theme/theme10.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1D5ED3C-73A5-D749-97FF-AEEEBD0D7824}"/>
    </a:ext>
  </a:extLst>
</a:theme>
</file>

<file path=ppt/theme/theme3.xml><?xml version="1.0" encoding="utf-8"?>
<a:theme xmlns:a="http://schemas.openxmlformats.org/drawingml/2006/main" name="[3] 3-column layout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56151070-FE72-D146-AFD4-9649937BC71F}"/>
    </a:ext>
  </a:extLst>
</a:theme>
</file>

<file path=ppt/theme/theme4.xml><?xml version="1.0" encoding="utf-8"?>
<a:theme xmlns:a="http://schemas.openxmlformats.org/drawingml/2006/main" name="[4] small box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CB7A5B9D-F1BC-A148-A44B-A32ADB2ADDA6}"/>
    </a:ext>
  </a:extLst>
</a:theme>
</file>

<file path=ppt/theme/theme5.xml><?xml version="1.0" encoding="utf-8"?>
<a:theme xmlns:a="http://schemas.openxmlformats.org/drawingml/2006/main" name="[5]  1:4_3:4">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1AB74E32-C93F-4041-A24B-3841BE185CAC}"/>
    </a:ext>
  </a:extLst>
</a:theme>
</file>

<file path=ppt/theme/theme6.xml><?xml version="1.0" encoding="utf-8"?>
<a:theme xmlns:a="http://schemas.openxmlformats.org/drawingml/2006/main" name="[6] 1:2_1:2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44AF4DC5-66D0-DC4B-AE29-5D090C439002}"/>
    </a:ext>
  </a:extLst>
</a:theme>
</file>

<file path=ppt/theme/theme7.xml><?xml version="1.0" encoding="utf-8"?>
<a:theme xmlns:a="http://schemas.openxmlformats.org/drawingml/2006/main" name="7 combo slides">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FC88F25D-729D-0049-916D-E960318E4D6F}"/>
    </a:ext>
  </a:extLst>
</a:theme>
</file>

<file path=ppt/theme/theme8.xml><?xml version="1.0" encoding="utf-8"?>
<a:theme xmlns:a="http://schemas.openxmlformats.org/drawingml/2006/main" name="Covers, ©, end slides ">
  <a:themeElements>
    <a:clrScheme name="color experiment">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658BCC14-4155-BD4E-9584-5BAE3402D225}"/>
    </a:ext>
  </a:extLst>
</a:theme>
</file>

<file path=ppt/theme/theme9.xml><?xml version="1.0" encoding="utf-8"?>
<a:theme xmlns:a="http://schemas.openxmlformats.org/drawingml/2006/main" name="1_[1] Dividers ">
  <a:themeElements>
    <a:clrScheme name="Custom 4">
      <a:dk1>
        <a:srgbClr val="FFFFFF"/>
      </a:dk1>
      <a:lt1>
        <a:srgbClr val="000000"/>
      </a:lt1>
      <a:dk2>
        <a:srgbClr val="E5F6FF"/>
      </a:dk2>
      <a:lt2>
        <a:srgbClr val="001D6C"/>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Best Practices" id="{11BDCC63-9F65-844F-BAC1-7FFCFB922AD0}" vid="{D6864A76-11A7-544B-89AF-EC0F8858D672}"/>
    </a:ext>
  </a:extLst>
</a:theme>
</file>

<file path=docProps/app.xml><?xml version="1.0" encoding="utf-8"?>
<Properties xmlns="http://schemas.openxmlformats.org/officeDocument/2006/extended-properties" xmlns:vt="http://schemas.openxmlformats.org/officeDocument/2006/docPropsVTypes">
  <Template>[1] Dividers </Template>
  <TotalTime>2208</TotalTime>
  <Words>1762</Words>
  <Application>Microsoft Macintosh PowerPoint</Application>
  <PresentationFormat>Custom</PresentationFormat>
  <Paragraphs>136</Paragraphs>
  <Slides>14</Slides>
  <Notes>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14</vt:i4>
      </vt:variant>
    </vt:vector>
  </HeadingPairs>
  <TitlesOfParts>
    <vt:vector size="35" baseType="lpstr">
      <vt:lpstr>Arial</vt:lpstr>
      <vt:lpstr>Arial Regular</vt:lpstr>
      <vt:lpstr>Calibri</vt:lpstr>
      <vt:lpstr>IBM Plex Sans</vt:lpstr>
      <vt:lpstr>IBM Plex Sans ExtLt</vt:lpstr>
      <vt:lpstr>IBM Plex Sans Light</vt:lpstr>
      <vt:lpstr>IBM Plex Sans Medm</vt:lpstr>
      <vt:lpstr>IBM Plex Sans SmBld</vt:lpstr>
      <vt:lpstr>IBM Plex Sans Thin</vt:lpstr>
      <vt:lpstr>IBM Plex Serif Light</vt:lpstr>
      <vt:lpstr>System Font Regular</vt:lpstr>
      <vt:lpstr>Times New Roman</vt:lpstr>
      <vt:lpstr>[1] Dividers </vt:lpstr>
      <vt:lpstr>[2] 4-column </vt:lpstr>
      <vt:lpstr>[3] 3-column layouts</vt:lpstr>
      <vt:lpstr>[4] small boxes</vt:lpstr>
      <vt:lpstr>[5]  1:4_3:4</vt:lpstr>
      <vt:lpstr>[6] 1:2_1:2 </vt:lpstr>
      <vt:lpstr>7 combo slides</vt:lpstr>
      <vt:lpstr>Covers, ©, end slides </vt:lpstr>
      <vt:lpstr>1_[1] Dividers </vt:lpstr>
      <vt:lpstr>The CEO’s guide to Generative AI:  Responsible AI &amp; ethics</vt:lpstr>
      <vt:lpstr>As companies race to discover all the incredible new things generative AI can do, CEOs must lead the conversation about what it should do.       </vt:lpstr>
      <vt:lpstr>Responsible AI &amp; ethics  Ethics can’t be delegated.  </vt:lpstr>
      <vt:lpstr>PowerPoint Presentation</vt:lpstr>
      <vt:lpstr>What CEOs need to know CEOs can’t pass the buck on AI ethics.</vt:lpstr>
      <vt:lpstr>What CEOs need to do</vt:lpstr>
      <vt:lpstr>PowerPoint Presentation</vt:lpstr>
      <vt:lpstr>What CEOs need to know Customers are judging every decision you make. Don’t jeopardize their trust.  </vt:lpstr>
      <vt:lpstr>What CEOs need to do</vt:lpstr>
      <vt:lpstr>PowerPoint Presentation</vt:lpstr>
      <vt:lpstr>What CEOs need to know Some companies freeze in the headlights of regulatory ambiguity. </vt:lpstr>
      <vt:lpstr>What CEOs need to 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best practices template </dc:title>
  <dc:creator>Rajrohit S Teer</dc:creator>
  <cp:lastModifiedBy>Namit Agrawal</cp:lastModifiedBy>
  <cp:revision>66</cp:revision>
  <cp:lastPrinted>2019-04-25T15:14:05Z</cp:lastPrinted>
  <dcterms:created xsi:type="dcterms:W3CDTF">2023-07-31T08:49:32Z</dcterms:created>
  <dcterms:modified xsi:type="dcterms:W3CDTF">2025-01-31T12:24:06Z</dcterms:modified>
</cp:coreProperties>
</file>